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01" r:id="rId3"/>
    <p:sldId id="364" r:id="rId4"/>
    <p:sldId id="377" r:id="rId5"/>
    <p:sldId id="362" r:id="rId6"/>
    <p:sldId id="373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55" r:id="rId16"/>
    <p:sldId id="352" r:id="rId17"/>
    <p:sldId id="368" r:id="rId18"/>
    <p:sldId id="306" r:id="rId19"/>
    <p:sldId id="307" r:id="rId20"/>
    <p:sldId id="308" r:id="rId21"/>
    <p:sldId id="309" r:id="rId22"/>
    <p:sldId id="310" r:id="rId23"/>
    <p:sldId id="312" r:id="rId24"/>
    <p:sldId id="313" r:id="rId25"/>
    <p:sldId id="311" r:id="rId26"/>
    <p:sldId id="370" r:id="rId27"/>
    <p:sldId id="399" r:id="rId28"/>
    <p:sldId id="332" r:id="rId29"/>
    <p:sldId id="333" r:id="rId30"/>
    <p:sldId id="366" r:id="rId31"/>
    <p:sldId id="334" r:id="rId32"/>
    <p:sldId id="400" r:id="rId33"/>
    <p:sldId id="388" r:id="rId34"/>
    <p:sldId id="317" r:id="rId35"/>
    <p:sldId id="318" r:id="rId36"/>
    <p:sldId id="357" r:id="rId37"/>
    <p:sldId id="322" r:id="rId38"/>
    <p:sldId id="329" r:id="rId39"/>
    <p:sldId id="330" r:id="rId40"/>
    <p:sldId id="371" r:id="rId41"/>
    <p:sldId id="372" r:id="rId42"/>
    <p:sldId id="401" r:id="rId43"/>
    <p:sldId id="367" r:id="rId44"/>
    <p:sldId id="337" r:id="rId45"/>
    <p:sldId id="338" r:id="rId46"/>
    <p:sldId id="340" r:id="rId47"/>
    <p:sldId id="360" r:id="rId48"/>
    <p:sldId id="378" r:id="rId49"/>
    <p:sldId id="402" r:id="rId50"/>
    <p:sldId id="344" r:id="rId51"/>
    <p:sldId id="346" r:id="rId52"/>
    <p:sldId id="347" r:id="rId53"/>
    <p:sldId id="348" r:id="rId54"/>
    <p:sldId id="390" r:id="rId55"/>
    <p:sldId id="389" r:id="rId56"/>
    <p:sldId id="384" r:id="rId57"/>
    <p:sldId id="350" r:id="rId58"/>
    <p:sldId id="363" r:id="rId59"/>
    <p:sldId id="265" r:id="rId60"/>
  </p:sldIdLst>
  <p:sldSz cx="13444538" cy="7562850"/>
  <p:notesSz cx="7562850" cy="10696575"/>
  <p:defaultTextStyle>
    <a:defPPr>
      <a:defRPr lang="en-US"/>
    </a:defPPr>
    <a:lvl1pPr marL="0" algn="l" defTabSz="9142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4" algn="l" defTabSz="9142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0" algn="l" defTabSz="9142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4" algn="l" defTabSz="9142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8" algn="l" defTabSz="9142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2" algn="l" defTabSz="9142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07" algn="l" defTabSz="9142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2" algn="l" defTabSz="9142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76" algn="l" defTabSz="9142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6B9"/>
    <a:srgbClr val="7A7E85"/>
    <a:srgbClr val="9FA1A6"/>
    <a:srgbClr val="E8E7E4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94660"/>
  </p:normalViewPr>
  <p:slideViewPr>
    <p:cSldViewPr>
      <p:cViewPr varScale="1">
        <p:scale>
          <a:sx n="52" d="100"/>
          <a:sy n="52" d="100"/>
        </p:scale>
        <p:origin x="102" y="1122"/>
      </p:cViewPr>
      <p:guideLst>
        <p:guide orient="horz" pos="2160"/>
        <p:guide pos="3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787EA-6939-466E-9C1E-17D864C7D9D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36784-94B2-450B-9B6F-0DF41060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973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AB8F4-2F24-47AF-BF75-6BC65C51BBFB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3AC8D-1306-4D79-9F78-97657418E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630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2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4" algn="l" defTabSz="9142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0" algn="l" defTabSz="9142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4" algn="l" defTabSz="9142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38" algn="l" defTabSz="9142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72" algn="l" defTabSz="9142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07" algn="l" defTabSz="9142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42" algn="l" defTabSz="9142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76" algn="l" defTabSz="91427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67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54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823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942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021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19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346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07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87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61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135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429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81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987" y="2130446"/>
            <a:ext cx="9769139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3972" y="3886200"/>
            <a:ext cx="804517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4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49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98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3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47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22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97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450E-8122-4B05-9210-4A7691ACE691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BD9C-73FD-4041-B22A-674BA14CFE99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32505" y="274661"/>
            <a:ext cx="258594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4655" y="274661"/>
            <a:ext cx="756629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A404-011A-443A-B5F6-1AB9E3FD956B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B80EA-75BA-41DD-B172-EDFCD975AA73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878" y="4406923"/>
            <a:ext cx="9769139" cy="1362075"/>
          </a:xfrm>
        </p:spPr>
        <p:txBody>
          <a:bodyPr anchor="t"/>
          <a:lstStyle>
            <a:lvl1pPr algn="l">
              <a:defRPr sz="50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878" y="2906736"/>
            <a:ext cx="9769139" cy="1500187"/>
          </a:xfrm>
        </p:spPr>
        <p:txBody>
          <a:bodyPr anchor="b"/>
          <a:lstStyle>
            <a:lvl1pPr marL="0" indent="0">
              <a:buNone/>
              <a:defRPr sz="2514">
                <a:solidFill>
                  <a:schemeClr val="tx1">
                    <a:tint val="75000"/>
                  </a:schemeClr>
                </a:solidFill>
              </a:defRPr>
            </a:lvl1pPr>
            <a:lvl2pPr marL="574655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2pPr>
            <a:lvl3pPr marL="1149314" indent="0">
              <a:buNone/>
              <a:defRPr sz="2012">
                <a:solidFill>
                  <a:schemeClr val="tx1">
                    <a:tint val="75000"/>
                  </a:schemeClr>
                </a:solidFill>
              </a:defRPr>
            </a:lvl3pPr>
            <a:lvl4pPr marL="1723972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29863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873287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44794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402260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5972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660-B9D2-462E-8263-057541B57DD0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58" y="1600201"/>
            <a:ext cx="5076120" cy="4525963"/>
          </a:xfrm>
        </p:spPr>
        <p:txBody>
          <a:bodyPr/>
          <a:lstStyle>
            <a:lvl1pPr>
              <a:defRPr sz="3521"/>
            </a:lvl1pPr>
            <a:lvl2pPr>
              <a:defRPr sz="3017"/>
            </a:lvl2pPr>
            <a:lvl3pPr>
              <a:defRPr sz="2514"/>
            </a:lvl3pPr>
            <a:lvl4pPr>
              <a:defRPr sz="2262"/>
            </a:lvl4pPr>
            <a:lvl5pPr>
              <a:defRPr sz="2262"/>
            </a:lvl5pPr>
            <a:lvl6pPr>
              <a:defRPr sz="2262"/>
            </a:lvl6pPr>
            <a:lvl7pPr>
              <a:defRPr sz="2262"/>
            </a:lvl7pPr>
            <a:lvl8pPr>
              <a:defRPr sz="2262"/>
            </a:lvl8pPr>
            <a:lvl9pPr>
              <a:defRPr sz="22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2330" y="1600201"/>
            <a:ext cx="5076120" cy="4525963"/>
          </a:xfrm>
        </p:spPr>
        <p:txBody>
          <a:bodyPr/>
          <a:lstStyle>
            <a:lvl1pPr>
              <a:defRPr sz="3521"/>
            </a:lvl1pPr>
            <a:lvl2pPr>
              <a:defRPr sz="3017"/>
            </a:lvl2pPr>
            <a:lvl3pPr>
              <a:defRPr sz="2514"/>
            </a:lvl3pPr>
            <a:lvl4pPr>
              <a:defRPr sz="2262"/>
            </a:lvl4pPr>
            <a:lvl5pPr>
              <a:defRPr sz="2262"/>
            </a:lvl5pPr>
            <a:lvl6pPr>
              <a:defRPr sz="2262"/>
            </a:lvl6pPr>
            <a:lvl7pPr>
              <a:defRPr sz="2262"/>
            </a:lvl7pPr>
            <a:lvl8pPr>
              <a:defRPr sz="2262"/>
            </a:lvl8pPr>
            <a:lvl9pPr>
              <a:defRPr sz="22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CA15-B12B-42E3-9E74-DD76BD29A361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656" y="1535115"/>
            <a:ext cx="5078118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655" indent="0">
              <a:buNone/>
              <a:defRPr sz="2514" b="1"/>
            </a:lvl2pPr>
            <a:lvl3pPr marL="1149314" indent="0">
              <a:buNone/>
              <a:defRPr sz="2262" b="1"/>
            </a:lvl3pPr>
            <a:lvl4pPr marL="1723972" indent="0">
              <a:buNone/>
              <a:defRPr sz="2012" b="1"/>
            </a:lvl4pPr>
            <a:lvl5pPr marL="2298631" indent="0">
              <a:buNone/>
              <a:defRPr sz="2012" b="1"/>
            </a:lvl5pPr>
            <a:lvl6pPr marL="2873287" indent="0">
              <a:buNone/>
              <a:defRPr sz="2012" b="1"/>
            </a:lvl6pPr>
            <a:lvl7pPr marL="3447946" indent="0">
              <a:buNone/>
              <a:defRPr sz="2012" b="1"/>
            </a:lvl7pPr>
            <a:lvl8pPr marL="4022601" indent="0">
              <a:buNone/>
              <a:defRPr sz="2012" b="1"/>
            </a:lvl8pPr>
            <a:lvl9pPr marL="4597260" indent="0">
              <a:buNone/>
              <a:defRPr sz="20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656" y="2174875"/>
            <a:ext cx="5078118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2"/>
            </a:lvl3pPr>
            <a:lvl4pPr>
              <a:defRPr sz="2012"/>
            </a:lvl4pPr>
            <a:lvl5pPr>
              <a:defRPr sz="2012"/>
            </a:lvl5pPr>
            <a:lvl6pPr>
              <a:defRPr sz="2012"/>
            </a:lvl6pPr>
            <a:lvl7pPr>
              <a:defRPr sz="2012"/>
            </a:lvl7pPr>
            <a:lvl8pPr>
              <a:defRPr sz="2012"/>
            </a:lvl8pPr>
            <a:lvl9pPr>
              <a:defRPr sz="20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8339" y="1535115"/>
            <a:ext cx="5080112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655" indent="0">
              <a:buNone/>
              <a:defRPr sz="2514" b="1"/>
            </a:lvl2pPr>
            <a:lvl3pPr marL="1149314" indent="0">
              <a:buNone/>
              <a:defRPr sz="2262" b="1"/>
            </a:lvl3pPr>
            <a:lvl4pPr marL="1723972" indent="0">
              <a:buNone/>
              <a:defRPr sz="2012" b="1"/>
            </a:lvl4pPr>
            <a:lvl5pPr marL="2298631" indent="0">
              <a:buNone/>
              <a:defRPr sz="2012" b="1"/>
            </a:lvl5pPr>
            <a:lvl6pPr marL="2873287" indent="0">
              <a:buNone/>
              <a:defRPr sz="2012" b="1"/>
            </a:lvl6pPr>
            <a:lvl7pPr marL="3447946" indent="0">
              <a:buNone/>
              <a:defRPr sz="2012" b="1"/>
            </a:lvl7pPr>
            <a:lvl8pPr marL="4022601" indent="0">
              <a:buNone/>
              <a:defRPr sz="2012" b="1"/>
            </a:lvl8pPr>
            <a:lvl9pPr marL="4597260" indent="0">
              <a:buNone/>
              <a:defRPr sz="20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8339" y="2174875"/>
            <a:ext cx="5080112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2"/>
            </a:lvl3pPr>
            <a:lvl4pPr>
              <a:defRPr sz="2012"/>
            </a:lvl4pPr>
            <a:lvl5pPr>
              <a:defRPr sz="2012"/>
            </a:lvl5pPr>
            <a:lvl6pPr>
              <a:defRPr sz="2012"/>
            </a:lvl6pPr>
            <a:lvl7pPr>
              <a:defRPr sz="2012"/>
            </a:lvl7pPr>
            <a:lvl8pPr>
              <a:defRPr sz="2012"/>
            </a:lvl8pPr>
            <a:lvl9pPr>
              <a:defRPr sz="20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0EF50-D2C1-47AB-A1A4-D848BD4E7A29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D6517-922E-4C42-A604-937E4E03116A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89FD7-BB1A-42E6-90EE-57FB7F380FC9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59" y="273050"/>
            <a:ext cx="3781153" cy="1162050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494" y="273073"/>
            <a:ext cx="6424965" cy="5853113"/>
          </a:xfrm>
        </p:spPr>
        <p:txBody>
          <a:bodyPr/>
          <a:lstStyle>
            <a:lvl1pPr>
              <a:defRPr sz="4022"/>
            </a:lvl1pPr>
            <a:lvl2pPr>
              <a:defRPr sz="3521"/>
            </a:lvl2pPr>
            <a:lvl3pPr>
              <a:defRPr sz="3017"/>
            </a:lvl3pPr>
            <a:lvl4pPr>
              <a:defRPr sz="2514"/>
            </a:lvl4pPr>
            <a:lvl5pPr>
              <a:defRPr sz="2514"/>
            </a:lvl5pPr>
            <a:lvl6pPr>
              <a:defRPr sz="2514"/>
            </a:lvl6pPr>
            <a:lvl7pPr>
              <a:defRPr sz="2514"/>
            </a:lvl7pPr>
            <a:lvl8pPr>
              <a:defRPr sz="2514"/>
            </a:lvl8pPr>
            <a:lvl9pPr>
              <a:defRPr sz="25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659" y="1435123"/>
            <a:ext cx="3781153" cy="4691063"/>
          </a:xfrm>
        </p:spPr>
        <p:txBody>
          <a:bodyPr/>
          <a:lstStyle>
            <a:lvl1pPr marL="0" indent="0">
              <a:buNone/>
              <a:defRPr sz="1760"/>
            </a:lvl1pPr>
            <a:lvl2pPr marL="574655" indent="0">
              <a:buNone/>
              <a:defRPr sz="1508"/>
            </a:lvl2pPr>
            <a:lvl3pPr marL="1149314" indent="0">
              <a:buNone/>
              <a:defRPr sz="1257"/>
            </a:lvl3pPr>
            <a:lvl4pPr marL="1723972" indent="0">
              <a:buNone/>
              <a:defRPr sz="1131"/>
            </a:lvl4pPr>
            <a:lvl5pPr marL="2298631" indent="0">
              <a:buNone/>
              <a:defRPr sz="1131"/>
            </a:lvl5pPr>
            <a:lvl6pPr marL="2873287" indent="0">
              <a:buNone/>
              <a:defRPr sz="1131"/>
            </a:lvl6pPr>
            <a:lvl7pPr marL="3447946" indent="0">
              <a:buNone/>
              <a:defRPr sz="1131"/>
            </a:lvl7pPr>
            <a:lvl8pPr marL="4022601" indent="0">
              <a:buNone/>
              <a:defRPr sz="1131"/>
            </a:lvl8pPr>
            <a:lvl9pPr marL="4597260" indent="0">
              <a:buNone/>
              <a:defRPr sz="11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F462-8DDB-4ECD-B257-20BBD732762C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732" y="4800602"/>
            <a:ext cx="6895864" cy="566738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52732" y="612777"/>
            <a:ext cx="6895864" cy="4114800"/>
          </a:xfrm>
        </p:spPr>
        <p:txBody>
          <a:bodyPr/>
          <a:lstStyle>
            <a:lvl1pPr marL="0" indent="0">
              <a:buNone/>
              <a:defRPr sz="4022"/>
            </a:lvl1pPr>
            <a:lvl2pPr marL="574655" indent="0">
              <a:buNone/>
              <a:defRPr sz="3521"/>
            </a:lvl2pPr>
            <a:lvl3pPr marL="1149314" indent="0">
              <a:buNone/>
              <a:defRPr sz="3017"/>
            </a:lvl3pPr>
            <a:lvl4pPr marL="1723972" indent="0">
              <a:buNone/>
              <a:defRPr sz="2514"/>
            </a:lvl4pPr>
            <a:lvl5pPr marL="2298631" indent="0">
              <a:buNone/>
              <a:defRPr sz="2514"/>
            </a:lvl5pPr>
            <a:lvl6pPr marL="2873287" indent="0">
              <a:buNone/>
              <a:defRPr sz="2514"/>
            </a:lvl6pPr>
            <a:lvl7pPr marL="3447946" indent="0">
              <a:buNone/>
              <a:defRPr sz="2514"/>
            </a:lvl7pPr>
            <a:lvl8pPr marL="4022601" indent="0">
              <a:buNone/>
              <a:defRPr sz="2514"/>
            </a:lvl8pPr>
            <a:lvl9pPr marL="4597260" indent="0">
              <a:buNone/>
              <a:defRPr sz="25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2732" y="5367338"/>
            <a:ext cx="6895864" cy="804862"/>
          </a:xfrm>
        </p:spPr>
        <p:txBody>
          <a:bodyPr/>
          <a:lstStyle>
            <a:lvl1pPr marL="0" indent="0">
              <a:buNone/>
              <a:defRPr sz="1760"/>
            </a:lvl1pPr>
            <a:lvl2pPr marL="574655" indent="0">
              <a:buNone/>
              <a:defRPr sz="1508"/>
            </a:lvl2pPr>
            <a:lvl3pPr marL="1149314" indent="0">
              <a:buNone/>
              <a:defRPr sz="1257"/>
            </a:lvl3pPr>
            <a:lvl4pPr marL="1723972" indent="0">
              <a:buNone/>
              <a:defRPr sz="1131"/>
            </a:lvl4pPr>
            <a:lvl5pPr marL="2298631" indent="0">
              <a:buNone/>
              <a:defRPr sz="1131"/>
            </a:lvl5pPr>
            <a:lvl6pPr marL="2873287" indent="0">
              <a:buNone/>
              <a:defRPr sz="1131"/>
            </a:lvl6pPr>
            <a:lvl7pPr marL="3447946" indent="0">
              <a:buNone/>
              <a:defRPr sz="1131"/>
            </a:lvl7pPr>
            <a:lvl8pPr marL="4022601" indent="0">
              <a:buNone/>
              <a:defRPr sz="1131"/>
            </a:lvl8pPr>
            <a:lvl9pPr marL="4597260" indent="0">
              <a:buNone/>
              <a:defRPr sz="11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2950A-0A6B-428C-8356-4082ECEE73FB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667" y="274638"/>
            <a:ext cx="1034379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667" y="1600201"/>
            <a:ext cx="1034379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4655" y="6356373"/>
            <a:ext cx="2681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73E75-2D3B-4414-9EFA-AFA907E8AF06}" type="datetime1">
              <a:rPr lang="en-US" altLang="ko-KR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26815" y="6356373"/>
            <a:ext cx="3639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6725" y="6356373"/>
            <a:ext cx="2681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149314" rtl="0" eaLnBrk="1" latinLnBrk="0" hangingPunct="1">
        <a:spcBef>
          <a:spcPct val="0"/>
        </a:spcBef>
        <a:buNone/>
        <a:defRPr sz="55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0994" indent="-430994" algn="l" defTabSz="1149314" rtl="0" eaLnBrk="1" latinLnBrk="0" hangingPunct="1">
        <a:spcBef>
          <a:spcPct val="20000"/>
        </a:spcBef>
        <a:buFont typeface="Arial" pitchFamily="34" charset="0"/>
        <a:buChar char="�"/>
        <a:defRPr sz="4022" kern="1200">
          <a:solidFill>
            <a:schemeClr val="tx1"/>
          </a:solidFill>
          <a:latin typeface="+mn-lt"/>
          <a:ea typeface="+mn-ea"/>
          <a:cs typeface="+mn-cs"/>
        </a:defRPr>
      </a:lvl1pPr>
      <a:lvl2pPr marL="933818" indent="-359161" algn="l" defTabSz="1149314" rtl="0" eaLnBrk="1" latinLnBrk="0" hangingPunct="1">
        <a:spcBef>
          <a:spcPct val="20000"/>
        </a:spcBef>
        <a:buFont typeface="Arial" pitchFamily="34" charset="0"/>
        <a:buChar char="�"/>
        <a:defRPr sz="3521" kern="1200">
          <a:solidFill>
            <a:schemeClr val="tx1"/>
          </a:solidFill>
          <a:latin typeface="+mn-lt"/>
          <a:ea typeface="+mn-ea"/>
          <a:cs typeface="+mn-cs"/>
        </a:defRPr>
      </a:lvl2pPr>
      <a:lvl3pPr marL="1436643" indent="-287328" algn="l" defTabSz="1149314" rtl="0" eaLnBrk="1" latinLnBrk="0" hangingPunct="1">
        <a:spcBef>
          <a:spcPct val="20000"/>
        </a:spcBef>
        <a:buFont typeface="Arial" pitchFamily="34" charset="0"/>
        <a:buChar char="�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301" indent="-287328" algn="l" defTabSz="1149314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5957" indent="-287328" algn="l" defTabSz="1149314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0613" indent="-287328" algn="l" defTabSz="1149314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5272" indent="-287328" algn="l" defTabSz="1149314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09928" indent="-287328" algn="l" defTabSz="1149314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4587" indent="-287328" algn="l" defTabSz="1149314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9314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1pPr>
      <a:lvl2pPr marL="574655" algn="l" defTabSz="1149314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2pPr>
      <a:lvl3pPr marL="1149314" algn="l" defTabSz="1149314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3pPr>
      <a:lvl4pPr marL="1723972" algn="l" defTabSz="1149314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4pPr>
      <a:lvl5pPr marL="2298631" algn="l" defTabSz="1149314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5pPr>
      <a:lvl6pPr marL="2873287" algn="l" defTabSz="1149314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6pPr>
      <a:lvl7pPr marL="3447946" algn="l" defTabSz="1149314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7pPr>
      <a:lvl8pPr marL="4022601" algn="l" defTabSz="1149314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8pPr>
      <a:lvl9pPr marL="4597260" algn="l" defTabSz="1149314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png"/><Relationship Id="rId7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6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69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3.png"/><Relationship Id="rId7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.png"/><Relationship Id="rId7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4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26.png"/><Relationship Id="rId10" Type="http://schemas.openxmlformats.org/officeDocument/2006/relationships/image" Target="../media/image138.png"/><Relationship Id="rId4" Type="http://schemas.openxmlformats.org/officeDocument/2006/relationships/image" Target="../media/image122.png"/><Relationship Id="rId9" Type="http://schemas.openxmlformats.org/officeDocument/2006/relationships/image" Target="../media/image137.png"/><Relationship Id="rId1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3.png"/><Relationship Id="rId7" Type="http://schemas.openxmlformats.org/officeDocument/2006/relationships/image" Target="../media/image1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 flipV="1">
            <a:off x="1037449" y="1054182"/>
            <a:ext cx="6523022" cy="60244"/>
            <a:chOff x="1915987" y="1530572"/>
            <a:chExt cx="1760745" cy="18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5987" y="1530572"/>
              <a:ext cx="1760745" cy="1801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37448" y="3476625"/>
            <a:ext cx="1222276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kern="0" spc="503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C++ </a:t>
            </a:r>
            <a:r>
              <a:rPr lang="ko-KR" altLang="en-US" sz="6600" b="1" kern="0" spc="503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기반의</a:t>
            </a:r>
            <a:endParaRPr lang="en-US" altLang="ko-KR" sz="6600" b="1" kern="0" spc="503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6600" b="1" kern="0" spc="503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 Image Processing</a:t>
            </a:r>
            <a:endParaRPr lang="en-US" sz="140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082364" y="3552825"/>
            <a:ext cx="1906105" cy="152400"/>
            <a:chOff x="861119" y="3590471"/>
            <a:chExt cx="1136369" cy="1094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119" y="3590471"/>
              <a:ext cx="1136369" cy="10949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82364" y="5889965"/>
            <a:ext cx="58925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과정이름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[Intel] </a:t>
            </a:r>
            <a:r>
              <a:rPr lang="ko-KR" altLang="en-US" sz="20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SW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아카데미</a:t>
            </a:r>
            <a:endParaRPr lang="en-US" altLang="ko-KR" sz="2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목 명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절차지향 프로그래밍</a:t>
            </a:r>
            <a:endParaRPr lang="en-US" altLang="ko-KR" sz="2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     명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김민정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89893" y="853471"/>
            <a:ext cx="39171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미니 프로젝트 </a:t>
            </a:r>
            <a:r>
              <a:rPr lang="en-US" altLang="ko-KR" sz="2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(Version 2.0)</a:t>
            </a:r>
            <a:endParaRPr lang="en-US" sz="140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46C1FDA-8157-9FC3-092A-CBBDE929D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70" y="5295834"/>
            <a:ext cx="2743201" cy="185137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95748" y="1308072"/>
          <a:ext cx="11429997" cy="59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9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847785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511687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Python - Windows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9957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 처리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36469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기하학 처리</a:t>
            </a:r>
            <a:endParaRPr lang="ko-KR" altLang="en-US" sz="163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57610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 처리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" t="9696" r="78027" b="50420"/>
          <a:stretch/>
        </p:blipFill>
        <p:spPr>
          <a:xfrm>
            <a:off x="1081142" y="2198003"/>
            <a:ext cx="3615252" cy="5012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1" t="9696" r="75505" b="44312"/>
          <a:stretch/>
        </p:blipFill>
        <p:spPr>
          <a:xfrm>
            <a:off x="4904962" y="2197053"/>
            <a:ext cx="3624471" cy="50133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" t="9696" r="75505" b="42947"/>
          <a:stretch/>
        </p:blipFill>
        <p:spPr>
          <a:xfrm>
            <a:off x="8765255" y="2181225"/>
            <a:ext cx="3519615" cy="50127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08569" y="2790827"/>
            <a:ext cx="1860900" cy="22998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8" name="직사각형 27"/>
          <p:cNvSpPr/>
          <p:nvPr/>
        </p:nvSpPr>
        <p:spPr>
          <a:xfrm>
            <a:off x="1508569" y="5153025"/>
            <a:ext cx="18609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9" name="직사각형 28"/>
          <p:cNvSpPr/>
          <p:nvPr/>
        </p:nvSpPr>
        <p:spPr>
          <a:xfrm>
            <a:off x="6036469" y="2693585"/>
            <a:ext cx="1447799" cy="16974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0" name="직사각형 29"/>
          <p:cNvSpPr/>
          <p:nvPr/>
        </p:nvSpPr>
        <p:spPr>
          <a:xfrm>
            <a:off x="10532269" y="2693586"/>
            <a:ext cx="1387305" cy="12402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5" name="직사각형 34"/>
          <p:cNvSpPr/>
          <p:nvPr/>
        </p:nvSpPr>
        <p:spPr>
          <a:xfrm>
            <a:off x="10561191" y="3971926"/>
            <a:ext cx="1358384" cy="313224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2411207" y="5939065"/>
            <a:ext cx="1472556" cy="3434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9800873" y="7069693"/>
            <a:ext cx="1417197" cy="34349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경계선 검출</a:t>
            </a:r>
          </a:p>
        </p:txBody>
      </p:sp>
      <p:pic>
        <p:nvPicPr>
          <p:cNvPr id="41" name="Picture 4" descr="https://search.pstatic.net/sunny/?src=https%3A%2F%2Fi.pinimg.com%2Foriginals%2F9c%2F38%2Fae%2F9c38aed0e4f6dc2da96e72cdf225e14c.png&amp;type=sc960_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3674271" y="363275"/>
            <a:ext cx="501492" cy="5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08 / 56</a:t>
            </a:r>
            <a:endParaRPr lang="en-US" sz="2262" dirty="0"/>
          </a:p>
        </p:txBody>
      </p:sp>
      <p:sp>
        <p:nvSpPr>
          <p:cNvPr id="31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26164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46C1FDA-8157-9FC3-092A-CBBDE929D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70" y="5295834"/>
            <a:ext cx="2743201" cy="185137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95748" y="1308072"/>
          <a:ext cx="11429997" cy="59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9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847785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511687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Python - Linux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42408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열기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52408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581410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파일 출력</a:t>
            </a:r>
            <a:endParaRPr lang="ko-KR" altLang="en-US" sz="163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101" b="27833"/>
          <a:stretch/>
        </p:blipFill>
        <p:spPr>
          <a:xfrm>
            <a:off x="1128025" y="2693585"/>
            <a:ext cx="3515976" cy="4038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07961" y="3137130"/>
            <a:ext cx="533400" cy="219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1" r="52267" b="27830"/>
          <a:stretch/>
        </p:blipFill>
        <p:spPr>
          <a:xfrm>
            <a:off x="4925059" y="2693586"/>
            <a:ext cx="3604374" cy="40386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208861" y="5610225"/>
            <a:ext cx="1489668" cy="274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7" t="14734" r="56802" b="31863"/>
          <a:stretch/>
        </p:blipFill>
        <p:spPr>
          <a:xfrm>
            <a:off x="8779529" y="2693585"/>
            <a:ext cx="3505201" cy="4038600"/>
          </a:xfrm>
          <a:prstGeom prst="rect">
            <a:avLst/>
          </a:prstGeom>
        </p:spPr>
      </p:pic>
      <p:pic>
        <p:nvPicPr>
          <p:cNvPr id="3074" name="Picture 2" descr="https://search.pstatic.net/sunny/?src=https%3A%2F%2Fe7.pngegg.com%2Fpngimages%2F592%2F266%2Fpng-clipart-penguin-tux-racer-linux-operating-systems-logo-linux-text-logo-thumbnail.png&amp;type=sc960_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t="5555" r="23731" b="41571"/>
          <a:stretch/>
        </p:blipFill>
        <p:spPr bwMode="auto">
          <a:xfrm>
            <a:off x="3226028" y="216127"/>
            <a:ext cx="676843" cy="6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09 / 56</a:t>
            </a:r>
            <a:endParaRPr lang="en-US" sz="2262" dirty="0"/>
          </a:p>
        </p:txBody>
      </p:sp>
      <p:sp>
        <p:nvSpPr>
          <p:cNvPr id="25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4152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46C1FDA-8157-9FC3-092A-CBBDE929D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70" y="5295834"/>
            <a:ext cx="2743201" cy="185137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95748" y="1308072"/>
          <a:ext cx="11429997" cy="59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9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847785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511687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Python - Linux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42408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저장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84071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지정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48718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 완료 안내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101" b="27833"/>
          <a:stretch/>
        </p:blipFill>
        <p:spPr>
          <a:xfrm>
            <a:off x="1128025" y="2693585"/>
            <a:ext cx="3515976" cy="40386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017502" y="3485848"/>
            <a:ext cx="533400" cy="219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7" t="14734" r="56802" b="31863"/>
          <a:stretch/>
        </p:blipFill>
        <p:spPr>
          <a:xfrm>
            <a:off x="4968848" y="2693585"/>
            <a:ext cx="3505201" cy="40386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927801" y="5640206"/>
            <a:ext cx="1489668" cy="274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7" t="14734" r="56802" b="31863"/>
          <a:stretch/>
        </p:blipFill>
        <p:spPr>
          <a:xfrm>
            <a:off x="8746024" y="2690411"/>
            <a:ext cx="3505201" cy="404177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148324" y="4467225"/>
            <a:ext cx="2682160" cy="1310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35" name="Picture 2" descr="https://search.pstatic.net/sunny/?src=https%3A%2F%2Fe7.pngegg.com%2Fpngimages%2F592%2F266%2Fpng-clipart-penguin-tux-racer-linux-operating-systems-logo-linux-text-logo-thumbnail.png&amp;type=sc960_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t="5555" r="23731" b="41571"/>
          <a:stretch/>
        </p:blipFill>
        <p:spPr bwMode="auto">
          <a:xfrm>
            <a:off x="3226028" y="216127"/>
            <a:ext cx="676843" cy="6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10 / 56</a:t>
            </a:r>
            <a:endParaRPr lang="en-US" sz="2262" dirty="0"/>
          </a:p>
        </p:txBody>
      </p:sp>
      <p:sp>
        <p:nvSpPr>
          <p:cNvPr id="29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393666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69271" y="1308072"/>
          <a:ext cx="9967879" cy="59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3990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4973889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</a:tblGrid>
              <a:tr h="847785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511687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Python - Linux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21871" y="158132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  <a:endParaRPr lang="ko-KR" altLang="en-US" sz="163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101" b="27833"/>
          <a:stretch/>
        </p:blipFill>
        <p:spPr>
          <a:xfrm>
            <a:off x="2298889" y="2333625"/>
            <a:ext cx="4042380" cy="46432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188367" y="3613410"/>
            <a:ext cx="613259" cy="2442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4735" r="54769" b="27423"/>
          <a:stretch/>
        </p:blipFill>
        <p:spPr>
          <a:xfrm>
            <a:off x="6978081" y="2333625"/>
            <a:ext cx="3749964" cy="426720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720086" y="4199991"/>
            <a:ext cx="2021138" cy="1029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7" t="56046" r="50000" b="24809"/>
          <a:stretch/>
        </p:blipFill>
        <p:spPr>
          <a:xfrm>
            <a:off x="7687023" y="5838826"/>
            <a:ext cx="3912047" cy="12815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113531" y="6820962"/>
            <a:ext cx="1807499" cy="162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28" name="Picture 2" descr="https://search.pstatic.net/sunny/?src=https%3A%2F%2Fe7.pngegg.com%2Fpngimages%2F592%2F266%2Fpng-clipart-penguin-tux-racer-linux-operating-systems-logo-linux-text-logo-thumbnail.png&amp;type=sc960_83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t="5555" r="23731" b="41571"/>
          <a:stretch/>
        </p:blipFill>
        <p:spPr bwMode="auto">
          <a:xfrm>
            <a:off x="3226028" y="216127"/>
            <a:ext cx="676843" cy="6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11 / 56</a:t>
            </a:r>
            <a:endParaRPr lang="en-US" sz="2262" dirty="0"/>
          </a:p>
        </p:txBody>
      </p:sp>
      <p:sp>
        <p:nvSpPr>
          <p:cNvPr id="31" name="TextBox 30"/>
          <p:cNvSpPr txBox="1"/>
          <p:nvPr/>
        </p:nvSpPr>
        <p:spPr>
          <a:xfrm>
            <a:off x="8514608" y="1582709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 후 종료</a:t>
            </a:r>
          </a:p>
        </p:txBody>
      </p:sp>
      <p:sp>
        <p:nvSpPr>
          <p:cNvPr id="2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4403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95748" y="1308072"/>
          <a:ext cx="11429997" cy="59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9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847785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511687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Python - Linux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9957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 처리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36469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기하학 처리</a:t>
            </a:r>
            <a:endParaRPr lang="ko-KR" altLang="en-US" sz="163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57610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 처리</a:t>
            </a:r>
          </a:p>
        </p:txBody>
      </p:sp>
      <p:pic>
        <p:nvPicPr>
          <p:cNvPr id="31" name="Picture 2" descr="https://search.pstatic.net/sunny/?src=https%3A%2F%2Fe7.pngegg.com%2Fpngimages%2F592%2F266%2Fpng-clipart-penguin-tux-racer-linux-operating-systems-logo-linux-text-logo-thumbnail.png&amp;type=sc960_83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t="5555" r="23731" b="41571"/>
          <a:stretch/>
        </p:blipFill>
        <p:spPr bwMode="auto">
          <a:xfrm>
            <a:off x="3226028" y="216127"/>
            <a:ext cx="676843" cy="6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101" b="27833"/>
          <a:stretch/>
        </p:blipFill>
        <p:spPr>
          <a:xfrm>
            <a:off x="1215941" y="2226430"/>
            <a:ext cx="3429001" cy="396240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464117" y="2704670"/>
            <a:ext cx="870300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42" name="직사각형 41"/>
          <p:cNvSpPr/>
          <p:nvPr/>
        </p:nvSpPr>
        <p:spPr>
          <a:xfrm>
            <a:off x="1464117" y="4685872"/>
            <a:ext cx="902636" cy="6647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667961" y="5352560"/>
            <a:ext cx="1472556" cy="3434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101" b="27833"/>
          <a:stretch/>
        </p:blipFill>
        <p:spPr>
          <a:xfrm>
            <a:off x="4996242" y="2239765"/>
            <a:ext cx="3429001" cy="396240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5667743" y="2659066"/>
            <a:ext cx="1014787" cy="165914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088" b="14734"/>
          <a:stretch/>
        </p:blipFill>
        <p:spPr>
          <a:xfrm>
            <a:off x="8819353" y="2239765"/>
            <a:ext cx="3430640" cy="495300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0059363" y="2693586"/>
            <a:ext cx="853906" cy="12402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46" name="직사각형 45"/>
          <p:cNvSpPr/>
          <p:nvPr/>
        </p:nvSpPr>
        <p:spPr>
          <a:xfrm>
            <a:off x="10032939" y="3971926"/>
            <a:ext cx="880330" cy="313224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0379869" y="7069693"/>
            <a:ext cx="1431946" cy="34349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경계선 검출</a:t>
            </a:r>
          </a:p>
        </p:txBody>
      </p:sp>
      <p:sp>
        <p:nvSpPr>
          <p:cNvPr id="4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12 / 56</a:t>
            </a:r>
            <a:endParaRPr lang="en-US" sz="2262" dirty="0"/>
          </a:p>
        </p:txBody>
      </p:sp>
      <p:sp>
        <p:nvSpPr>
          <p:cNvPr id="29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69784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551951" y="433680"/>
            <a:ext cx="124855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14776" y="1244963"/>
            <a:ext cx="400638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화소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 점 처리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1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sp>
        <p:nvSpPr>
          <p:cNvPr id="13" name="TextBox 12"/>
          <p:cNvSpPr txBox="1"/>
          <p:nvPr/>
        </p:nvSpPr>
        <p:spPr>
          <a:xfrm>
            <a:off x="7941471" y="2907428"/>
            <a:ext cx="495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처리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(Point Processing).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화소의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받지 않고 단순히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점의 값만 변경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어둡게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뚜렷하게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희미하게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AND, OR, XOR,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평균값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101" b="27833"/>
          <a:stretch/>
        </p:blipFill>
        <p:spPr>
          <a:xfrm>
            <a:off x="2100445" y="862132"/>
            <a:ext cx="5030986" cy="581358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388391" y="1495427"/>
            <a:ext cx="1590678" cy="297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2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13 / 56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100628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동일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020D5F-03C9-0088-917F-341720C4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1994315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504734" y="962025"/>
            <a:ext cx="470006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영상과 동일한 영상으로 출력하는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FB282324-7C9A-C8A2-4B7D-94421868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840" y="1994317"/>
            <a:ext cx="4092520" cy="409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14 / 56</a:t>
            </a:r>
            <a:endParaRPr lang="en-US" sz="2262" dirty="0"/>
          </a:p>
        </p:txBody>
      </p:sp>
      <p:sp>
        <p:nvSpPr>
          <p:cNvPr id="20" name="오른쪽 화살표 19"/>
          <p:cNvSpPr/>
          <p:nvPr/>
        </p:nvSpPr>
        <p:spPr>
          <a:xfrm>
            <a:off x="6477927" y="3813004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6" name="TextBox 5"/>
          <p:cNvSpPr txBox="1"/>
          <p:nvPr/>
        </p:nvSpPr>
        <p:spPr>
          <a:xfrm>
            <a:off x="5122071" y="6524627"/>
            <a:ext cx="304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50497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밝기조절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09317-432F-D974-EAE2-5229E338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90" y="2025596"/>
            <a:ext cx="3590534" cy="359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0A0484-77DC-0663-57EB-74B02059C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61" y="203473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2F6E368-EA98-3C53-60E1-BBA10ABD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054" y="2031659"/>
            <a:ext cx="3584473" cy="358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화살표: 위로 구부러짐 31">
            <a:extLst>
              <a:ext uri="{FF2B5EF4-FFF2-40B4-BE49-F238E27FC236}">
                <a16:creationId xmlns:a16="http://schemas.microsoft.com/office/drawing/2014/main" id="{3C5B8553-7390-D29E-A5DD-EE54ED493436}"/>
              </a:ext>
            </a:extLst>
          </p:cNvPr>
          <p:cNvSpPr/>
          <p:nvPr/>
        </p:nvSpPr>
        <p:spPr>
          <a:xfrm>
            <a:off x="8296896" y="5718628"/>
            <a:ext cx="1015454" cy="369332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>
              <a:solidFill>
                <a:schemeClr val="tx1"/>
              </a:solidFill>
            </a:endParaRPr>
          </a:p>
        </p:txBody>
      </p:sp>
      <p:sp>
        <p:nvSpPr>
          <p:cNvPr id="34" name="화살표: 위로 구부러짐 33">
            <a:extLst>
              <a:ext uri="{FF2B5EF4-FFF2-40B4-BE49-F238E27FC236}">
                <a16:creationId xmlns:a16="http://schemas.microsoft.com/office/drawing/2014/main" id="{A39F70D7-F5E5-1CBD-4B4E-6F82011BEACD}"/>
              </a:ext>
            </a:extLst>
          </p:cNvPr>
          <p:cNvSpPr/>
          <p:nvPr/>
        </p:nvSpPr>
        <p:spPr>
          <a:xfrm flipH="1">
            <a:off x="4143395" y="5776318"/>
            <a:ext cx="1015454" cy="369332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>
              <a:solidFill>
                <a:schemeClr val="tx1"/>
              </a:solidFill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E4B79962-B046-6406-5814-55296B1BF014}"/>
              </a:ext>
            </a:extLst>
          </p:cNvPr>
          <p:cNvSpPr txBox="1"/>
          <p:nvPr/>
        </p:nvSpPr>
        <p:spPr>
          <a:xfrm>
            <a:off x="1464469" y="969230"/>
            <a:ext cx="101103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화소의 밝기 값에 특정한 상수 값을 더해 화소의 밝기 값을 조절하는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최대값인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넘는 값은 모두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처리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최소값인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작은 음수 값은 모두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처리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15 / 56</a:t>
            </a:r>
            <a:endParaRPr lang="en-US" sz="2262" dirty="0"/>
          </a:p>
        </p:txBody>
      </p:sp>
      <p:sp>
        <p:nvSpPr>
          <p:cNvPr id="26" name="TextBox 25"/>
          <p:cNvSpPr txBox="1"/>
          <p:nvPr/>
        </p:nvSpPr>
        <p:spPr>
          <a:xfrm>
            <a:off x="4588669" y="6748761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+ Value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02871" y="6079095"/>
            <a:ext cx="1566655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Value = -100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03588" y="6067425"/>
            <a:ext cx="1766683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Value = +100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31638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347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뚜렷하게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곱셈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B1784-EDFC-335D-DE81-AB91567AB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2328B928-259A-236F-6A12-29DBED38FBD0}"/>
              </a:ext>
            </a:extLst>
          </p:cNvPr>
          <p:cNvSpPr txBox="1"/>
          <p:nvPr/>
        </p:nvSpPr>
        <p:spPr>
          <a:xfrm>
            <a:off x="1464471" y="962027"/>
            <a:ext cx="1002977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화소의 밝기 값에 특정한 상수 값을 곱해 전체적으로 화소의 밝기 값을 증가시키는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밝기와 최소 밝기의 차이 커짐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C072D9-141E-DE13-16FE-091A2D6B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94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16 / 56</a:t>
            </a:r>
            <a:endParaRPr lang="en-US" sz="2262" dirty="0"/>
          </a:p>
        </p:txBody>
      </p:sp>
      <p:sp>
        <p:nvSpPr>
          <p:cNvPr id="26" name="오른쪽 화살표 25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TextBox 26"/>
          <p:cNvSpPr txBox="1"/>
          <p:nvPr/>
        </p:nvSpPr>
        <p:spPr>
          <a:xfrm>
            <a:off x="4588669" y="6524627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* Value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2669" y="4398996"/>
            <a:ext cx="1219200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Value = 2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92252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A4B1784-EDFC-335D-DE81-AB91567AB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2328B928-259A-236F-6A12-29DBED38FBD0}"/>
              </a:ext>
            </a:extLst>
          </p:cNvPr>
          <p:cNvSpPr txBox="1"/>
          <p:nvPr/>
        </p:nvSpPr>
        <p:spPr>
          <a:xfrm>
            <a:off x="1464469" y="962023"/>
            <a:ext cx="9601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밝기 값에 특정한 상수 값을 나누어 전체적으로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밝기 값을 감소시키는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밝기와 최소 밝기의 차이 작아짐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CC414-E4BF-03F7-F46A-911618E9FD30}"/>
              </a:ext>
            </a:extLst>
          </p:cNvPr>
          <p:cNvSpPr txBox="1"/>
          <p:nvPr/>
        </p:nvSpPr>
        <p:spPr>
          <a:xfrm>
            <a:off x="1324752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4.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희미하게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나눗셈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F1B837-C03A-23FF-4562-75706326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17 / 56</a:t>
            </a:r>
            <a:endParaRPr lang="en-US" sz="2262" dirty="0"/>
          </a:p>
        </p:txBody>
      </p:sp>
      <p:sp>
        <p:nvSpPr>
          <p:cNvPr id="27" name="오른쪽 화살표 26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8" name="TextBox 27"/>
          <p:cNvSpPr txBox="1"/>
          <p:nvPr/>
        </p:nvSpPr>
        <p:spPr>
          <a:xfrm>
            <a:off x="6112669" y="4398996"/>
            <a:ext cx="1219200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Value = 2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64870" y="6524627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/ Value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35393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/>
          <p:cNvSpPr/>
          <p:nvPr/>
        </p:nvSpPr>
        <p:spPr>
          <a:xfrm>
            <a:off x="22" y="173"/>
            <a:ext cx="13444538" cy="7562552"/>
          </a:xfrm>
          <a:prstGeom prst="rect">
            <a:avLst/>
          </a:prstGeom>
          <a:ln w="1778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86" dirty="0"/>
          </a:p>
        </p:txBody>
      </p:sp>
      <p:sp>
        <p:nvSpPr>
          <p:cNvPr id="5" name="액자 4"/>
          <p:cNvSpPr/>
          <p:nvPr/>
        </p:nvSpPr>
        <p:spPr>
          <a:xfrm>
            <a:off x="840287" y="1419318"/>
            <a:ext cx="2520849" cy="4742930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86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8364" y="1587376"/>
            <a:ext cx="2184737" cy="4369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86" dirty="0"/>
          </a:p>
        </p:txBody>
      </p:sp>
      <p:sp>
        <p:nvSpPr>
          <p:cNvPr id="7" name="TextBox 6"/>
          <p:cNvSpPr txBox="1"/>
          <p:nvPr/>
        </p:nvSpPr>
        <p:spPr>
          <a:xfrm>
            <a:off x="1809463" y="3272368"/>
            <a:ext cx="4240600" cy="1008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5954" b="1" dirty="0">
                <a:solidFill>
                  <a:schemeClr val="bg2">
                    <a:lumMod val="50000"/>
                  </a:schemeClr>
                </a:solidFill>
              </a:rPr>
              <a:t>CONTENTS</a:t>
            </a:r>
            <a:endParaRPr lang="ko-KR" altLang="en-US" sz="5954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55128-D2CE-4A9E-49D1-142803E46F5F}"/>
              </a:ext>
            </a:extLst>
          </p:cNvPr>
          <p:cNvSpPr txBox="1"/>
          <p:nvPr/>
        </p:nvSpPr>
        <p:spPr>
          <a:xfrm>
            <a:off x="7509369" y="885825"/>
            <a:ext cx="1006217" cy="12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93" b="1" dirty="0">
                <a:solidFill>
                  <a:schemeClr val="bg2">
                    <a:lumMod val="50000"/>
                  </a:schemeClr>
                </a:solidFill>
              </a:rPr>
              <a:t>01</a:t>
            </a:r>
          </a:p>
          <a:p>
            <a:endParaRPr lang="ko-KR" altLang="en-US" sz="1986" b="1" dirty="0">
              <a:solidFill>
                <a:srgbClr val="6C594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55128-D2CE-4A9E-49D1-142803E46F5F}"/>
              </a:ext>
            </a:extLst>
          </p:cNvPr>
          <p:cNvSpPr txBox="1"/>
          <p:nvPr/>
        </p:nvSpPr>
        <p:spPr>
          <a:xfrm>
            <a:off x="7503158" y="2714625"/>
            <a:ext cx="1006217" cy="12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93" b="1" dirty="0">
                <a:solidFill>
                  <a:schemeClr val="bg2">
                    <a:lumMod val="50000"/>
                  </a:schemeClr>
                </a:solidFill>
              </a:rPr>
              <a:t>02</a:t>
            </a:r>
          </a:p>
          <a:p>
            <a:endParaRPr lang="ko-KR" altLang="en-US" sz="1986" b="1" dirty="0">
              <a:solidFill>
                <a:srgbClr val="6C594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55128-D2CE-4A9E-49D1-142803E46F5F}"/>
              </a:ext>
            </a:extLst>
          </p:cNvPr>
          <p:cNvSpPr txBox="1"/>
          <p:nvPr/>
        </p:nvSpPr>
        <p:spPr>
          <a:xfrm>
            <a:off x="7508954" y="5516062"/>
            <a:ext cx="1006217" cy="12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93" b="1" dirty="0">
                <a:solidFill>
                  <a:schemeClr val="bg2">
                    <a:lumMod val="50000"/>
                  </a:schemeClr>
                </a:solidFill>
              </a:rPr>
              <a:t>03</a:t>
            </a:r>
          </a:p>
          <a:p>
            <a:endParaRPr lang="ko-KR" altLang="en-US" sz="1986" b="1" dirty="0">
              <a:solidFill>
                <a:srgbClr val="6C594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7957E-3AA3-4784-4C76-D60AD4CC9AF5}"/>
              </a:ext>
            </a:extLst>
          </p:cNvPr>
          <p:cNvSpPr txBox="1"/>
          <p:nvPr/>
        </p:nvSpPr>
        <p:spPr>
          <a:xfrm>
            <a:off x="8354481" y="1057849"/>
            <a:ext cx="3445967" cy="70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71" b="1" dirty="0"/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92222-2EE4-2D93-5B56-75C6F07ADC0F}"/>
              </a:ext>
            </a:extLst>
          </p:cNvPr>
          <p:cNvSpPr txBox="1"/>
          <p:nvPr/>
        </p:nvSpPr>
        <p:spPr>
          <a:xfrm>
            <a:off x="8519202" y="1782499"/>
            <a:ext cx="2403211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093" indent="-315093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프로젝트 개요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93" indent="-315093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영상처리 개요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957E-3AA3-4784-4C76-D60AD4CC9AF5}"/>
              </a:ext>
            </a:extLst>
          </p:cNvPr>
          <p:cNvSpPr txBox="1"/>
          <p:nvPr/>
        </p:nvSpPr>
        <p:spPr>
          <a:xfrm>
            <a:off x="8356213" y="2880555"/>
            <a:ext cx="4766856" cy="70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71" b="1" dirty="0" err="1"/>
              <a:t>Meterials</a:t>
            </a:r>
            <a:r>
              <a:rPr lang="en-US" altLang="ko-KR" sz="3971" b="1" dirty="0"/>
              <a:t> &amp; 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92222-2EE4-2D93-5B56-75C6F07ADC0F}"/>
              </a:ext>
            </a:extLst>
          </p:cNvPr>
          <p:cNvSpPr txBox="1"/>
          <p:nvPr/>
        </p:nvSpPr>
        <p:spPr>
          <a:xfrm>
            <a:off x="8519202" y="3594768"/>
            <a:ext cx="2682198" cy="2231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메인 메뉴 및 기능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42913" indent="-342913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화소 점 처리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93" indent="-315093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히스토그램 처리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93" indent="-315093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기하학적 처리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93" indent="-315093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화소 영역 처리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93" indent="-315093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경계선 검출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93" indent="-315093">
              <a:buFont typeface="Arial" panose="020B0604020202020204" pitchFamily="34" charset="0"/>
              <a:buChar char="•"/>
            </a:pP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07957E-3AA3-4784-4C76-D60AD4CC9AF5}"/>
              </a:ext>
            </a:extLst>
          </p:cNvPr>
          <p:cNvSpPr txBox="1"/>
          <p:nvPr/>
        </p:nvSpPr>
        <p:spPr>
          <a:xfrm>
            <a:off x="8357943" y="5796321"/>
            <a:ext cx="3445967" cy="70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71" b="1" dirty="0"/>
              <a:t>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92222-2EE4-2D93-5B56-75C6F07ADC0F}"/>
              </a:ext>
            </a:extLst>
          </p:cNvPr>
          <p:cNvSpPr txBox="1"/>
          <p:nvPr/>
        </p:nvSpPr>
        <p:spPr>
          <a:xfrm>
            <a:off x="8512269" y="6507696"/>
            <a:ext cx="2403211" cy="39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093" indent="-315093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마무리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Object 10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00 / 56</a:t>
            </a:r>
            <a:endParaRPr lang="en-US" sz="2262" dirty="0"/>
          </a:p>
        </p:txBody>
      </p:sp>
      <p:grpSp>
        <p:nvGrpSpPr>
          <p:cNvPr id="28" name="그룹 1013"/>
          <p:cNvGrpSpPr/>
          <p:nvPr/>
        </p:nvGrpSpPr>
        <p:grpSpPr>
          <a:xfrm>
            <a:off x="1432976" y="502347"/>
            <a:ext cx="10806079" cy="97259"/>
            <a:chOff x="1140083" y="1172561"/>
            <a:chExt cx="8597398" cy="77379"/>
          </a:xfrm>
        </p:grpSpPr>
        <p:pic>
          <p:nvPicPr>
            <p:cNvPr id="29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26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73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5.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논리연산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AND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87343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비트를 선택적으로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만드는 기능이 있어 마스크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(mask)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이라고도 함．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7A7A639-9EEC-52EC-4CC2-9AED28068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A64FA4-C8DA-1D9C-DCCF-D91959A4A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016" y="2055323"/>
            <a:ext cx="4088302" cy="4088302"/>
          </a:xfrm>
          <a:prstGeom prst="rect">
            <a:avLst/>
          </a:prstGeom>
        </p:spPr>
      </p:pic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18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TextBox 26"/>
          <p:cNvSpPr txBox="1"/>
          <p:nvPr/>
        </p:nvSpPr>
        <p:spPr>
          <a:xfrm>
            <a:off x="6036469" y="4398996"/>
            <a:ext cx="1447799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Value = 128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88670" y="6524627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&amp; Value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44531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6.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논리연산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OR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90391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비트를 선택적으로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구성할 수 있어 선택적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(selective-set)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이라고도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D81EE94-E805-9545-859D-188EFBF1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51CCB0-6A9E-2C51-9321-0E99E3A6F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996" y="2055323"/>
            <a:ext cx="4112351" cy="4088302"/>
          </a:xfrm>
          <a:prstGeom prst="rect">
            <a:avLst/>
          </a:prstGeom>
        </p:spPr>
      </p:pic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19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TextBox 26"/>
          <p:cNvSpPr txBox="1"/>
          <p:nvPr/>
        </p:nvSpPr>
        <p:spPr>
          <a:xfrm>
            <a:off x="6036469" y="4398996"/>
            <a:ext cx="1447799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Value = 128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64870" y="6524627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| Value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3292049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7.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논리연산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XOR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68" y="962023"/>
            <a:ext cx="56200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입력이 서로 다를 때만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출력하는 연산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데이터를 비교하므로 비교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(compare)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연산이라고도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B9FFDB1-B1DB-78A7-0197-75FC0B75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04AA4B-55E1-1020-A156-5F94BE4F5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488" y="2055323"/>
            <a:ext cx="4112446" cy="4088302"/>
          </a:xfrm>
          <a:prstGeom prst="rect">
            <a:avLst/>
          </a:prstGeom>
        </p:spPr>
      </p:pic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20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TextBox 26"/>
          <p:cNvSpPr txBox="1"/>
          <p:nvPr/>
        </p:nvSpPr>
        <p:spPr>
          <a:xfrm>
            <a:off x="6036469" y="4398996"/>
            <a:ext cx="1447799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Value = 128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88669" y="6524627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^ Value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351892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8.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이진화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92677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경계 값을 이용해 값이 두 개만 있는 영상으로 변환해 주는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특징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쉽게 분석 가능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대비가 매우 낮은 영상에서 배경과 물체 구분이 확실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3" y="2028826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7AD90DF1-C590-3A80-B835-8861E1DB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68" y="2028826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5069" y="1064842"/>
            <a:ext cx="3105150" cy="742950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21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TextBox 26"/>
          <p:cNvSpPr txBox="1"/>
          <p:nvPr/>
        </p:nvSpPr>
        <p:spPr>
          <a:xfrm>
            <a:off x="5045869" y="6191788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&gt; 127)</a:t>
            </a:r>
          </a:p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255</a:t>
            </a:r>
          </a:p>
          <a:p>
            <a:r>
              <a:rPr lang="en-US" altLang="ko-K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</a:p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=0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422753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9.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이진화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평균값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808649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영상의 평균값을 이용해 값이 두 개만 있는 영상으로 변환해 주는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3" y="2033158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61C7BF0-8B28-CF1C-1AA6-E4D18312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7" y="2028826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22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TextBox 26"/>
          <p:cNvSpPr txBox="1"/>
          <p:nvPr/>
        </p:nvSpPr>
        <p:spPr>
          <a:xfrm>
            <a:off x="5045869" y="6191788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255</a:t>
            </a:r>
          </a:p>
          <a:p>
            <a:r>
              <a:rPr lang="en-US" altLang="ko-KR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</a:p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=0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010452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10.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반전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0" y="962025"/>
            <a:ext cx="54577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화소의 값이 영상 내에 대칭이 되는 값으로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3" y="2028826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85D150C4-70AA-013B-079B-21AFFC5B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582" y="2028826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23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6" name="TextBox 25"/>
          <p:cNvSpPr txBox="1"/>
          <p:nvPr/>
        </p:nvSpPr>
        <p:spPr>
          <a:xfrm>
            <a:off x="4741069" y="6524627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= 255 -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4094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감마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78961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감마 값을 조정하여 출력을 제대로 만드는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값과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매핑된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 값 사이의 비선형 변환을 사용하여 밝기를 보정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3" y="2055326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7AE83E-6E16-5A31-DE44-E25E3B996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056" y="2055326"/>
            <a:ext cx="4096317" cy="4088300"/>
          </a:xfrm>
          <a:prstGeom prst="rect">
            <a:avLst/>
          </a:prstGeom>
        </p:spPr>
      </p:pic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24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TextBox 26"/>
          <p:cNvSpPr txBox="1"/>
          <p:nvPr/>
        </p:nvSpPr>
        <p:spPr>
          <a:xfrm>
            <a:off x="5960271" y="4398996"/>
            <a:ext cx="1600200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gamma = 2.0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7070" y="6379430"/>
            <a:ext cx="6934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Value = 1.0 / gamma</a:t>
            </a:r>
          </a:p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= ((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/ 255.0) ** (Value)) * 255.0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64857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551951" y="433680"/>
            <a:ext cx="124855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101" b="27833"/>
          <a:stretch/>
        </p:blipFill>
        <p:spPr>
          <a:xfrm>
            <a:off x="2100445" y="862132"/>
            <a:ext cx="5030986" cy="581358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388391" y="4543425"/>
            <a:ext cx="1590678" cy="838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1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262" dirty="0"/>
          </a:p>
        </p:txBody>
      </p:sp>
      <p:sp>
        <p:nvSpPr>
          <p:cNvPr id="22" name="Object 12"/>
          <p:cNvSpPr txBox="1"/>
          <p:nvPr/>
        </p:nvSpPr>
        <p:spPr>
          <a:xfrm>
            <a:off x="8111728" y="1244963"/>
            <a:ext cx="48462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히스토그램 처리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41469" y="2907426"/>
            <a:ext cx="518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관찰한 데이터의 특징을 한눈에 알아볼 수 있도록 데이터를 막대그래프 모양으로 나타낸 것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디지털 영상에 대한 많은 정보를 제공함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스트레칭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평활화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69" y="5580291"/>
            <a:ext cx="3636447" cy="1858734"/>
          </a:xfrm>
          <a:prstGeom prst="rect">
            <a:avLst/>
          </a:prstGeom>
        </p:spPr>
      </p:pic>
      <p:sp>
        <p:nvSpPr>
          <p:cNvPr id="27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25 / 56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484932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스트레칭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804366EC-DDA6-A8FB-C35B-EFACAD27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29FFEA84-C551-5D97-FAB4-9F5A0B17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2055325"/>
            <a:ext cx="4083613" cy="408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b="56604"/>
          <a:stretch/>
        </p:blipFill>
        <p:spPr>
          <a:xfrm>
            <a:off x="9770270" y="1190625"/>
            <a:ext cx="3140516" cy="808594"/>
          </a:xfrm>
          <a:prstGeom prst="rect">
            <a:avLst/>
          </a:prstGeom>
        </p:spPr>
      </p:pic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93093" y="962025"/>
            <a:ext cx="995357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대비를 향상시키는 연산으로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낮은 명암 대비를 보이는 영상의 화질을 향상시키는 방법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범위의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포함하도록 히스토그램의 분포를 넓힘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13270" y="6709775"/>
            <a:ext cx="3445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*old :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 영상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화소의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명도 값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*new :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 영상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화소의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명도 값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*low :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히스토그램의 최저 명도 값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*high :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히스토그램의 최고 명도 값</a:t>
            </a:r>
          </a:p>
        </p:txBody>
      </p:sp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26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6" name="TextBox 25"/>
          <p:cNvSpPr txBox="1"/>
          <p:nvPr/>
        </p:nvSpPr>
        <p:spPr>
          <a:xfrm>
            <a:off x="2759870" y="637943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old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new = (old - low) / (high - low) * 255.0	      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495342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앤드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인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93090" y="962025"/>
            <a:ext cx="96487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일정한 양의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흰색이나 검정색으로 지정하여 히스토그램의 분포를 좀 더 균일하게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804366EC-DDA6-A8FB-C35B-EFACAD27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2867025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BDCDACAB-2D91-EE55-3322-AA01269C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2867025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471" y="1343025"/>
            <a:ext cx="4365062" cy="1280916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27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95819" y="4685713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6" name="TextBox 25"/>
          <p:cNvSpPr txBox="1"/>
          <p:nvPr/>
        </p:nvSpPr>
        <p:spPr>
          <a:xfrm>
            <a:off x="6036471" y="5192494"/>
            <a:ext cx="1371601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high - = 50</a:t>
            </a:r>
          </a:p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low += 50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84577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01 / 56</a:t>
            </a:r>
            <a:endParaRPr lang="en-US" sz="2262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1. Introduction</a:t>
            </a:r>
            <a:endParaRPr lang="en-US" sz="2262" dirty="0"/>
          </a:p>
        </p:txBody>
      </p:sp>
      <p:sp>
        <p:nvSpPr>
          <p:cNvPr id="2" name="직사각형 1"/>
          <p:cNvSpPr/>
          <p:nvPr/>
        </p:nvSpPr>
        <p:spPr>
          <a:xfrm>
            <a:off x="1551951" y="433680"/>
            <a:ext cx="12485518" cy="6670490"/>
          </a:xfrm>
          <a:prstGeom prst="rect">
            <a:avLst/>
          </a:prstGeom>
          <a:solidFill>
            <a:srgbClr val="CBC6B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10" name="Object 10"/>
          <p:cNvSpPr txBox="1"/>
          <p:nvPr/>
        </p:nvSpPr>
        <p:spPr>
          <a:xfrm rot="-5400000">
            <a:off x="-2721792" y="1577773"/>
            <a:ext cx="9894741" cy="711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22" dirty="0">
                <a:latin typeface="Noto Sans CJK KR Regular" pitchFamily="34" charset="0"/>
              </a:rPr>
              <a:t>1. Introduction</a:t>
            </a:r>
            <a:endParaRPr lang="en-US" sz="2262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27327-5B6D-13D7-AEF8-DD925AAE88EA}"/>
              </a:ext>
            </a:extLst>
          </p:cNvPr>
          <p:cNvSpPr txBox="1"/>
          <p:nvPr/>
        </p:nvSpPr>
        <p:spPr>
          <a:xfrm>
            <a:off x="3292334" y="1038225"/>
            <a:ext cx="9754535" cy="422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 목표 </a:t>
            </a:r>
            <a:r>
              <a:rPr lang="en-US" altLang="ko-KR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C++</a:t>
            </a: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언어로 영상처리 구현</a:t>
            </a:r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 기간 </a:t>
            </a:r>
            <a:r>
              <a:rPr lang="en-US" altLang="ko-KR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2024. 03. 25. ~ 2024. 04. 03.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 환경 </a:t>
            </a:r>
            <a:r>
              <a:rPr lang="en-US" altLang="ko-KR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Windows 11 pro - Visual Studio 2022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</a:t>
            </a:r>
            <a:r>
              <a:rPr lang="en-US" altLang="ko-KR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</a:t>
            </a:r>
            <a:r>
              <a:rPr lang="en-US" altLang="ko-KR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 점 처리</a:t>
            </a:r>
            <a:r>
              <a:rPr lang="en-US" altLang="ko-KR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처리</a:t>
            </a:r>
            <a:r>
              <a:rPr lang="en-US" altLang="ko-KR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기하학적 처리</a:t>
            </a:r>
            <a:r>
              <a:rPr lang="en-US" altLang="ko-KR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 영역 처리</a:t>
            </a:r>
            <a:r>
              <a:rPr lang="en-US" altLang="ko-KR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경계선 검출</a:t>
            </a:r>
            <a:endParaRPr lang="en-US" altLang="ko-KR" sz="163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037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평활화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l="66087"/>
          <a:stretch/>
        </p:blipFill>
        <p:spPr>
          <a:xfrm>
            <a:off x="8722285" y="1295888"/>
            <a:ext cx="1809986" cy="28710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t="20874" r="68641"/>
          <a:stretch/>
        </p:blipFill>
        <p:spPr>
          <a:xfrm>
            <a:off x="2873219" y="1654139"/>
            <a:ext cx="1813724" cy="240221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31168" t="16642" b="9045"/>
          <a:stretch/>
        </p:blipFill>
        <p:spPr>
          <a:xfrm>
            <a:off x="4954863" y="1770350"/>
            <a:ext cx="3596208" cy="20379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41597" b="82857"/>
          <a:stretch/>
        </p:blipFill>
        <p:spPr>
          <a:xfrm>
            <a:off x="8575404" y="1065091"/>
            <a:ext cx="2895600" cy="457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83358"/>
          <a:stretch/>
        </p:blipFill>
        <p:spPr>
          <a:xfrm>
            <a:off x="3402614" y="1038227"/>
            <a:ext cx="5224655" cy="4563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b="8133"/>
          <a:stretch/>
        </p:blipFill>
        <p:spPr>
          <a:xfrm>
            <a:off x="4055271" y="4568168"/>
            <a:ext cx="6096000" cy="299468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12672" y="3793142"/>
            <a:ext cx="13285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히스토그램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28 / 56</a:t>
            </a:r>
            <a:endParaRPr lang="en-US" sz="2262" dirty="0"/>
          </a:p>
        </p:txBody>
      </p:sp>
      <p:sp>
        <p:nvSpPr>
          <p:cNvPr id="2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40155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평활화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C52EA6D0-5E58-BD80-19E7-E8920CE53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19" y="1157291"/>
            <a:ext cx="4085705" cy="40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367B4FEA-F861-FE6A-9FE3-A6287DC3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7" y="1157291"/>
            <a:ext cx="4085705" cy="408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355" y="5471654"/>
            <a:ext cx="2316289" cy="376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9528" y="5984722"/>
            <a:ext cx="3839703" cy="349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528" y="6470606"/>
            <a:ext cx="5884419" cy="3744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526" y="6981827"/>
            <a:ext cx="5583115" cy="381000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21477" y="5609778"/>
            <a:ext cx="7990327" cy="1601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1단계 : 빈도수 세기 (=히스토그램)</a:t>
            </a:r>
            <a:r>
              <a:rPr lang="en-US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------------------</a:t>
            </a:r>
            <a:r>
              <a:rPr lang="en-US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endParaRPr lang="en-US" altLang="ko-KR" sz="1401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401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2단계 : 누적 히스토그램 생성</a:t>
            </a:r>
            <a:r>
              <a:rPr lang="en-US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--------</a:t>
            </a:r>
            <a:r>
              <a:rPr lang="en-US" altLang="ko-KR" sz="1401" dirty="0">
                <a:solidFill>
                  <a:srgbClr val="9FA1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----</a:t>
            </a:r>
            <a:r>
              <a:rPr lang="en-US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-----------</a:t>
            </a:r>
            <a:r>
              <a:rPr lang="en-US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endParaRPr lang="en-US" altLang="ko-KR" sz="1401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3단계 : 정규화된 히스토그램 생성</a:t>
            </a:r>
            <a:r>
              <a:rPr lang="en-US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------------------</a:t>
            </a:r>
            <a:r>
              <a:rPr lang="en-US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endParaRPr lang="en-US" altLang="ko-KR" sz="1401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4단계 : 히스토그램 출력</a:t>
            </a:r>
            <a:r>
              <a:rPr lang="ko-KR" altLang="ko-KR" sz="140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-----------------------------</a:t>
            </a:r>
            <a:r>
              <a:rPr lang="en-US" altLang="ko-KR" sz="1401" dirty="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endParaRPr lang="ko-KR" altLang="ko-KR" sz="1401" dirty="0">
              <a:solidFill>
                <a:srgbClr val="7A7E8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29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91691" y="2887421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266121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551951" y="433680"/>
            <a:ext cx="124855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2388391" y="4543425"/>
            <a:ext cx="1590678" cy="838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101" b="27833"/>
          <a:stretch/>
        </p:blipFill>
        <p:spPr>
          <a:xfrm>
            <a:off x="2074071" y="862132"/>
            <a:ext cx="5030986" cy="581358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064671" y="1541290"/>
            <a:ext cx="1501323" cy="239253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5" name="Object 12"/>
          <p:cNvSpPr txBox="1"/>
          <p:nvPr/>
        </p:nvSpPr>
        <p:spPr>
          <a:xfrm>
            <a:off x="8276844" y="1244963"/>
            <a:ext cx="42822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기하학적 처리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41470" y="2907426"/>
            <a:ext cx="533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영상을 구성하는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화소의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공간적 위치를 재배치하는 과정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축소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상하대칭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좌우대칭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상하좌우대칭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  <p:sp>
        <p:nvSpPr>
          <p:cNvPr id="2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30 / 56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592384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**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전방향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역방향 사상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68" y="962030"/>
            <a:ext cx="1074420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전방향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사상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원시 영상에서 목적 영상을 바로 도출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3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원시 영상의 좌표가 홀수이면 목적 영상의 좌표 값에 소수점이 들어 있어 해당 좌표가 없게 되므로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홀 문제 발생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69" y="1800228"/>
            <a:ext cx="1074420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역방향 사상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목적 영상에서 원시 영상의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 도출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3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역함수로 원시 영상의 좌표 값을 계산하고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좌표에 해당하는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찾아서 목적 영상에 할당하므로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전방향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사상에서 발생했던 홀 문제가 일어나지 않음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671" y="3171825"/>
            <a:ext cx="5410200" cy="34560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270" y="3324227"/>
            <a:ext cx="6085277" cy="3234301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32 / 56</a:t>
            </a:r>
            <a:endParaRPr lang="en-US" sz="2262" dirty="0"/>
          </a:p>
        </p:txBody>
      </p:sp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96288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축소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9230"/>
            <a:ext cx="8077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영상의 모양은 변화시키지 않은 채 크기만을 축소하는 처리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512x512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축소한 결과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(512x512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256x256)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93A7B311-8352-2395-3723-BF6EFBC16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069" y="2181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7CAB6121-6A62-988E-7C2B-5FEBA5808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71" y="21812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31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92852" y="3174962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TextBox 26"/>
          <p:cNvSpPr txBox="1"/>
          <p:nvPr/>
        </p:nvSpPr>
        <p:spPr>
          <a:xfrm>
            <a:off x="6112669" y="3716893"/>
            <a:ext cx="1219200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Value = 2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08070" y="5207139"/>
            <a:ext cx="693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outH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/ Value</a:t>
            </a:r>
          </a:p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outW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inW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/ Value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06431" y="6296025"/>
            <a:ext cx="693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outIamge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/ Value][k / Value]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][k]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808531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확대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69" y="962025"/>
            <a:ext cx="79248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영상의 모양은 변화시키지 않은 채 크기만을 확대하는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128x128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확대한 결과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(128x128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256x256)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D1C5EF9-79A6-1542-5589-A63ACA06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86" y="277680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F0C26-2566-1452-E35A-BEF76E393340}"/>
              </a:ext>
            </a:extLst>
          </p:cNvPr>
          <p:cNvSpPr txBox="1"/>
          <p:nvPr/>
        </p:nvSpPr>
        <p:spPr>
          <a:xfrm>
            <a:off x="5579269" y="4637620"/>
            <a:ext cx="914400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C6D2D-C4CB-5CB2-1300-5C63813C4226}"/>
              </a:ext>
            </a:extLst>
          </p:cNvPr>
          <p:cNvSpPr txBox="1"/>
          <p:nvPr/>
        </p:nvSpPr>
        <p:spPr>
          <a:xfrm>
            <a:off x="1084163" y="4460175"/>
            <a:ext cx="914400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b="1" dirty="0" err="1">
                <a:solidFill>
                  <a:srgbClr val="00B0F0"/>
                </a:solidFill>
                <a:highlight>
                  <a:srgbClr val="000000"/>
                </a:highlight>
              </a:rPr>
              <a:t>백워딩</a:t>
            </a:r>
            <a:endParaRPr lang="ko-KR" altLang="en-US" sz="1401" b="1" dirty="0">
              <a:solidFill>
                <a:srgbClr val="00B0F0"/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EC1A-B30F-AD61-0392-9CFAC9D42051}"/>
              </a:ext>
            </a:extLst>
          </p:cNvPr>
          <p:cNvSpPr txBox="1"/>
          <p:nvPr/>
        </p:nvSpPr>
        <p:spPr>
          <a:xfrm>
            <a:off x="7105059" y="5591664"/>
            <a:ext cx="914400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b="1" dirty="0" err="1">
                <a:solidFill>
                  <a:srgbClr val="00B0F0"/>
                </a:solidFill>
                <a:highlight>
                  <a:srgbClr val="000000"/>
                </a:highlight>
              </a:rPr>
              <a:t>백워딩</a:t>
            </a:r>
            <a:endParaRPr lang="ko-KR" altLang="en-US" sz="1401" b="1" dirty="0">
              <a:solidFill>
                <a:srgbClr val="00B0F0"/>
              </a:solidFill>
              <a:highlight>
                <a:srgbClr val="00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4AA76-E110-6EFD-81ED-E7CFF9325490}"/>
              </a:ext>
            </a:extLst>
          </p:cNvPr>
          <p:cNvSpPr txBox="1"/>
          <p:nvPr/>
        </p:nvSpPr>
        <p:spPr>
          <a:xfrm>
            <a:off x="7105059" y="3294786"/>
            <a:ext cx="914400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pic>
        <p:nvPicPr>
          <p:cNvPr id="31" name="Picture 8">
            <a:extLst>
              <a:ext uri="{FF2B5EF4-FFF2-40B4-BE49-F238E27FC236}">
                <a16:creationId xmlns:a16="http://schemas.microsoft.com/office/drawing/2014/main" id="{535227EF-4CFD-5C33-3748-69C5DB291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69" y="47679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0502851" y="5534027"/>
            <a:ext cx="32557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홀 문제 해결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873A456B-882B-8A44-E4C1-D8506590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69" y="2181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33 / 56</a:t>
            </a:r>
            <a:endParaRPr lang="en-US" sz="2262" dirty="0"/>
          </a:p>
        </p:txBody>
      </p:sp>
      <p:sp>
        <p:nvSpPr>
          <p:cNvPr id="30" name="오른쪽 화살표 29"/>
          <p:cNvSpPr/>
          <p:nvPr/>
        </p:nvSpPr>
        <p:spPr>
          <a:xfrm>
            <a:off x="3064671" y="3174962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4" name="오른쪽 화살표 33"/>
          <p:cNvSpPr/>
          <p:nvPr/>
        </p:nvSpPr>
        <p:spPr>
          <a:xfrm rot="5400000">
            <a:off x="1997870" y="4156516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6" name="TextBox 35"/>
          <p:cNvSpPr txBox="1"/>
          <p:nvPr/>
        </p:nvSpPr>
        <p:spPr>
          <a:xfrm>
            <a:off x="2683669" y="4086225"/>
            <a:ext cx="1219200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Value = 2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08070" y="2181227"/>
            <a:ext cx="693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outH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* Value</a:t>
            </a:r>
          </a:p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outW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inW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* Value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06431" y="3552826"/>
            <a:ext cx="693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outIamge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* Value][k * Value]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][k]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06431" y="5872581"/>
            <a:ext cx="693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outIamge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][k] =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 / Value][k / Value] 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449318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회전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69" y="1004471"/>
            <a:ext cx="76962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임의의 방향으로 특정한 각도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만큼 회전시키는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F0C26-2566-1452-E35A-BEF76E393340}"/>
              </a:ext>
            </a:extLst>
          </p:cNvPr>
          <p:cNvSpPr txBox="1"/>
          <p:nvPr/>
        </p:nvSpPr>
        <p:spPr>
          <a:xfrm>
            <a:off x="5661749" y="4400417"/>
            <a:ext cx="914400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C6D2D-C4CB-5CB2-1300-5C63813C4226}"/>
              </a:ext>
            </a:extLst>
          </p:cNvPr>
          <p:cNvSpPr txBox="1"/>
          <p:nvPr/>
        </p:nvSpPr>
        <p:spPr>
          <a:xfrm>
            <a:off x="3445671" y="7032930"/>
            <a:ext cx="1723369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b="1" dirty="0" err="1">
                <a:solidFill>
                  <a:srgbClr val="00B0F0"/>
                </a:solidFill>
                <a:highlight>
                  <a:srgbClr val="000000"/>
                </a:highlight>
              </a:rPr>
              <a:t>백워딩</a:t>
            </a:r>
            <a:r>
              <a:rPr lang="ko-KR" altLang="en-US" sz="1401" b="1" dirty="0">
                <a:solidFill>
                  <a:srgbClr val="00B0F0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1401" b="1" dirty="0">
                <a:solidFill>
                  <a:srgbClr val="00B0F0"/>
                </a:solidFill>
                <a:highlight>
                  <a:srgbClr val="000000"/>
                </a:highlight>
              </a:rPr>
              <a:t>+ </a:t>
            </a:r>
            <a:r>
              <a:rPr lang="ko-KR" altLang="en-US" sz="1401" b="1" dirty="0">
                <a:solidFill>
                  <a:srgbClr val="00B0F0"/>
                </a:solidFill>
                <a:highlight>
                  <a:srgbClr val="000000"/>
                </a:highlight>
              </a:rPr>
              <a:t>중앙배열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4AA76-E110-6EFD-81ED-E7CFF9325490}"/>
              </a:ext>
            </a:extLst>
          </p:cNvPr>
          <p:cNvSpPr txBox="1"/>
          <p:nvPr/>
        </p:nvSpPr>
        <p:spPr>
          <a:xfrm>
            <a:off x="7137794" y="1994914"/>
            <a:ext cx="914400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AD188-AB72-6500-B756-0FC4731A0DB3}"/>
              </a:ext>
            </a:extLst>
          </p:cNvPr>
          <p:cNvSpPr txBox="1"/>
          <p:nvPr/>
        </p:nvSpPr>
        <p:spPr>
          <a:xfrm>
            <a:off x="7137796" y="4104963"/>
            <a:ext cx="1723369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b="1" dirty="0" err="1">
                <a:solidFill>
                  <a:srgbClr val="00B0F0"/>
                </a:solidFill>
                <a:highlight>
                  <a:srgbClr val="000000"/>
                </a:highlight>
              </a:rPr>
              <a:t>백워딩</a:t>
            </a:r>
            <a:r>
              <a:rPr lang="ko-KR" altLang="en-US" sz="1401" b="1" dirty="0">
                <a:solidFill>
                  <a:srgbClr val="00B0F0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1401" b="1" dirty="0">
                <a:solidFill>
                  <a:srgbClr val="00B0F0"/>
                </a:solidFill>
                <a:highlight>
                  <a:srgbClr val="000000"/>
                </a:highlight>
              </a:rPr>
              <a:t>+ </a:t>
            </a:r>
            <a:r>
              <a:rPr lang="ko-KR" altLang="en-US" sz="1401" b="1" dirty="0">
                <a:solidFill>
                  <a:srgbClr val="00B0F0"/>
                </a:solidFill>
                <a:highlight>
                  <a:srgbClr val="000000"/>
                </a:highlight>
              </a:rPr>
              <a:t>중앙배열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9D89E47-7418-B2E4-A23E-4B63E1E28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69" y="4895945"/>
            <a:ext cx="2444762" cy="24447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09590D5-7E4F-0657-7C1D-86D1A7F47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71" y="1952627"/>
            <a:ext cx="2432080" cy="24273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520" y="2307759"/>
            <a:ext cx="4152900" cy="15049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521" y="1650177"/>
            <a:ext cx="3084671" cy="3325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0521" y="4424780"/>
            <a:ext cx="5220549" cy="29939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502851" y="4281071"/>
            <a:ext cx="325575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중앙배열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 해결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DBBE84-4A03-DC8A-C341-D5DDD9F85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9068" y="1958577"/>
            <a:ext cx="2432071" cy="2427311"/>
          </a:xfrm>
          <a:prstGeom prst="rect">
            <a:avLst/>
          </a:prstGeom>
        </p:spPr>
      </p:pic>
      <p:sp>
        <p:nvSpPr>
          <p:cNvPr id="32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34 / 56</a:t>
            </a:r>
            <a:endParaRPr lang="en-US" sz="2262" dirty="0"/>
          </a:p>
        </p:txBody>
      </p:sp>
      <p:sp>
        <p:nvSpPr>
          <p:cNvPr id="30" name="오른쪽 화살표 29"/>
          <p:cNvSpPr/>
          <p:nvPr/>
        </p:nvSpPr>
        <p:spPr>
          <a:xfrm>
            <a:off x="3480611" y="2946770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3" name="오른쪽 화살표 32"/>
          <p:cNvSpPr/>
          <p:nvPr/>
        </p:nvSpPr>
        <p:spPr>
          <a:xfrm rot="5400000">
            <a:off x="1998507" y="4400730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4" name="TextBox 33"/>
          <p:cNvSpPr txBox="1"/>
          <p:nvPr/>
        </p:nvSpPr>
        <p:spPr>
          <a:xfrm>
            <a:off x="2968041" y="4441526"/>
            <a:ext cx="1482336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degree = 45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3393216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이동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95532"/>
            <a:ext cx="767143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영상을 평면의 한 위치에서 원하는 다른 위치로 옮기는 연산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영상의 크기나 형태 등이 바뀌지 않아 원본 영상과 결과 동일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27C59E7-6F0B-1232-5A42-7512FC2F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20656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973D30CE-42F6-1A20-F264-8D44A7394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20656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35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5" name="TextBox 24"/>
          <p:cNvSpPr txBox="1"/>
          <p:nvPr/>
        </p:nvSpPr>
        <p:spPr>
          <a:xfrm>
            <a:off x="5884069" y="4398996"/>
            <a:ext cx="1600200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 err="1">
                <a:latin typeface="Arial" panose="020B0604020202020204" pitchFamily="34" charset="0"/>
                <a:cs typeface="Arial" panose="020B0604020202020204" pitchFamily="34" charset="0"/>
              </a:rPr>
              <a:t>H_pos</a:t>
            </a:r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 = 100</a:t>
            </a:r>
          </a:p>
          <a:p>
            <a:r>
              <a:rPr lang="en-US" altLang="ko-KR" sz="1632" b="1" dirty="0" err="1">
                <a:latin typeface="Arial" panose="020B0604020202020204" pitchFamily="34" charset="0"/>
                <a:cs typeface="Arial" panose="020B0604020202020204" pitchFamily="34" charset="0"/>
              </a:rPr>
              <a:t>W_pos</a:t>
            </a:r>
            <a:r>
              <a:rPr lang="en-US" altLang="ko-KR" sz="1632" b="1" dirty="0">
                <a:latin typeface="Arial" panose="020B0604020202020204" pitchFamily="34" charset="0"/>
                <a:cs typeface="Arial" panose="020B0604020202020204" pitchFamily="34" charset="0"/>
              </a:rPr>
              <a:t> = 150</a:t>
            </a:r>
            <a:endParaRPr lang="ko-KR" altLang="en-US" sz="1632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7069" y="6524627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H_pos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][k +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W_pos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][k]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21796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상하대칭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51568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가로축을 중심으로 뒤집는 것 → 상하 대칭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27C59E7-6F0B-1232-5A42-7512FC2F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205200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>
            <a:extLst>
              <a:ext uri="{FF2B5EF4-FFF2-40B4-BE49-F238E27FC236}">
                <a16:creationId xmlns:a16="http://schemas.microsoft.com/office/drawing/2014/main" id="{1D02FCC1-D920-DA65-6F07-D6805D26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8045" t="1199" r="26316" b="76519"/>
          <a:stretch/>
        </p:blipFill>
        <p:spPr>
          <a:xfrm>
            <a:off x="5426870" y="6184802"/>
            <a:ext cx="2553521" cy="720825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36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6" name="TextBox 25"/>
          <p:cNvSpPr txBox="1"/>
          <p:nvPr/>
        </p:nvSpPr>
        <p:spPr>
          <a:xfrm>
            <a:off x="3979071" y="6905627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][k]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- 1 -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][k]</a:t>
            </a:r>
          </a:p>
        </p:txBody>
      </p:sp>
      <p:sp>
        <p:nvSpPr>
          <p:cNvPr id="2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769617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6.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좌우대칭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27C59E7-6F0B-1232-5A42-7512FC2F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2053772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3FD7BC7B-8269-E3B7-B8F5-9A7F5BE6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51568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세로축을 중심으로 뒤집는 것 → 좌우 대칭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070" y="6219824"/>
            <a:ext cx="2419350" cy="742950"/>
          </a:xfrm>
          <a:prstGeom prst="rect">
            <a:avLst/>
          </a:prstGeom>
        </p:spPr>
      </p:pic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37 / 56</a:t>
            </a:r>
            <a:endParaRPr lang="en-US" sz="2262" dirty="0"/>
          </a:p>
        </p:txBody>
      </p:sp>
      <p:sp>
        <p:nvSpPr>
          <p:cNvPr id="25" name="오른쪽 화살표 24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TextBox 26"/>
          <p:cNvSpPr txBox="1"/>
          <p:nvPr/>
        </p:nvSpPr>
        <p:spPr>
          <a:xfrm>
            <a:off x="3979071" y="6905627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][k]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inW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- 1 - k]</a:t>
            </a:r>
          </a:p>
        </p:txBody>
      </p:sp>
      <p:sp>
        <p:nvSpPr>
          <p:cNvPr id="28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67437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**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영상처리 개요</a:t>
            </a:r>
          </a:p>
        </p:txBody>
      </p:sp>
      <p:sp>
        <p:nvSpPr>
          <p:cNvPr id="1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1. Introduction</a:t>
            </a:r>
            <a:endParaRPr lang="en-US" sz="2262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48652"/>
              </p:ext>
            </p:extLst>
          </p:nvPr>
        </p:nvGraphicFramePr>
        <p:xfrm>
          <a:off x="4145756" y="2949498"/>
          <a:ext cx="1585913" cy="169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17">
                  <a:extLst>
                    <a:ext uri="{9D8B030D-6E8A-4147-A177-3AD203B41FA5}">
                      <a16:colId xmlns:a16="http://schemas.microsoft.com/office/drawing/2014/main" val="2187612588"/>
                    </a:ext>
                  </a:extLst>
                </a:gridCol>
                <a:gridCol w="350597">
                  <a:extLst>
                    <a:ext uri="{9D8B030D-6E8A-4147-A177-3AD203B41FA5}">
                      <a16:colId xmlns:a16="http://schemas.microsoft.com/office/drawing/2014/main" val="113027416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842482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53986984"/>
                    </a:ext>
                  </a:extLst>
                </a:gridCol>
                <a:gridCol w="304799">
                  <a:extLst>
                    <a:ext uri="{9D8B030D-6E8A-4147-A177-3AD203B41FA5}">
                      <a16:colId xmlns:a16="http://schemas.microsoft.com/office/drawing/2014/main" val="7523445"/>
                    </a:ext>
                  </a:extLst>
                </a:gridCol>
              </a:tblGrid>
              <a:tr h="33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072557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06848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66549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38006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823019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51995"/>
              </p:ext>
            </p:extLst>
          </p:nvPr>
        </p:nvGraphicFramePr>
        <p:xfrm>
          <a:off x="7720499" y="2912966"/>
          <a:ext cx="1585913" cy="169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17">
                  <a:extLst>
                    <a:ext uri="{9D8B030D-6E8A-4147-A177-3AD203B41FA5}">
                      <a16:colId xmlns:a16="http://schemas.microsoft.com/office/drawing/2014/main" val="2187612588"/>
                    </a:ext>
                  </a:extLst>
                </a:gridCol>
                <a:gridCol w="350597">
                  <a:extLst>
                    <a:ext uri="{9D8B030D-6E8A-4147-A177-3AD203B41FA5}">
                      <a16:colId xmlns:a16="http://schemas.microsoft.com/office/drawing/2014/main" val="113027416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842482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53986984"/>
                    </a:ext>
                  </a:extLst>
                </a:gridCol>
                <a:gridCol w="304799">
                  <a:extLst>
                    <a:ext uri="{9D8B030D-6E8A-4147-A177-3AD203B41FA5}">
                      <a16:colId xmlns:a16="http://schemas.microsoft.com/office/drawing/2014/main" val="7523445"/>
                    </a:ext>
                  </a:extLst>
                </a:gridCol>
              </a:tblGrid>
              <a:tr h="33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072557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06848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66549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38006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823019"/>
                  </a:ext>
                </a:extLst>
              </a:tr>
            </a:tbl>
          </a:graphicData>
        </a:graphic>
      </p:graphicFrame>
      <p:sp>
        <p:nvSpPr>
          <p:cNvPr id="6" name="오른쪽 화살표 5"/>
          <p:cNvSpPr/>
          <p:nvPr/>
        </p:nvSpPr>
        <p:spPr>
          <a:xfrm>
            <a:off x="3674271" y="3606703"/>
            <a:ext cx="381000" cy="403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 dirty="0"/>
          </a:p>
        </p:txBody>
      </p:sp>
      <p:sp>
        <p:nvSpPr>
          <p:cNvPr id="28" name="오른쪽 화살표 27"/>
          <p:cNvSpPr/>
          <p:nvPr/>
        </p:nvSpPr>
        <p:spPr>
          <a:xfrm>
            <a:off x="6036471" y="3101896"/>
            <a:ext cx="1346135" cy="138574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9" name="오른쪽 화살표 28"/>
          <p:cNvSpPr/>
          <p:nvPr/>
        </p:nvSpPr>
        <p:spPr>
          <a:xfrm>
            <a:off x="9465471" y="3606703"/>
            <a:ext cx="381000" cy="403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 dirty="0"/>
          </a:p>
        </p:txBody>
      </p:sp>
      <p:sp>
        <p:nvSpPr>
          <p:cNvPr id="30" name="TextBox 29"/>
          <p:cNvSpPr txBox="1"/>
          <p:nvPr/>
        </p:nvSpPr>
        <p:spPr>
          <a:xfrm>
            <a:off x="5865193" y="3439894"/>
            <a:ext cx="1542878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32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Image Processing</a:t>
            </a:r>
            <a:endParaRPr lang="ko-KR" altLang="en-US" sz="1632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93071" y="2223673"/>
            <a:ext cx="15670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 영상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56069" y="2257427"/>
            <a:ext cx="15670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출력 영상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07671" y="4890673"/>
            <a:ext cx="15670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 메모리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22248" y="4890673"/>
            <a:ext cx="15670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출력 메모리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02 / 56</a:t>
            </a:r>
            <a:endParaRPr lang="en-US" sz="2262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5BC62AD-4579-BC5D-CA79-8320D0DD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723" y="2595980"/>
            <a:ext cx="2384346" cy="23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ADC1E4A-B3EA-03F6-05B8-1FACEB0C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71" y="2562225"/>
            <a:ext cx="2384346" cy="23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16DF867-A265-DDD9-0C0C-E3E9D29F3D30}"/>
              </a:ext>
            </a:extLst>
          </p:cNvPr>
          <p:cNvSpPr/>
          <p:nvPr/>
        </p:nvSpPr>
        <p:spPr>
          <a:xfrm>
            <a:off x="1312070" y="986707"/>
            <a:ext cx="108060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929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7.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상하좌우대칭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27C59E7-6F0B-1232-5A42-7512FC2F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69" y="962025"/>
            <a:ext cx="632537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가로 와 세로축을 중심으로 뒤집는 것 → 상하좌우 대칭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F3E462-70BC-6A36-DAD5-C95C4C9A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056" y="2055323"/>
            <a:ext cx="4112398" cy="40883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2595" y="6210301"/>
            <a:ext cx="2419350" cy="771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t="41464"/>
          <a:stretch/>
        </p:blipFill>
        <p:spPr>
          <a:xfrm>
            <a:off x="5503069" y="6519864"/>
            <a:ext cx="2419350" cy="457200"/>
          </a:xfrm>
          <a:prstGeom prst="rect">
            <a:avLst/>
          </a:prstGeom>
        </p:spPr>
      </p:pic>
      <p:sp>
        <p:nvSpPr>
          <p:cNvPr id="27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38 / 56</a:t>
            </a:r>
            <a:endParaRPr lang="en-US" sz="2262" dirty="0"/>
          </a:p>
        </p:txBody>
      </p:sp>
      <p:sp>
        <p:nvSpPr>
          <p:cNvPr id="25" name="오른쪽 화살표 24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6" name="TextBox 25"/>
          <p:cNvSpPr txBox="1"/>
          <p:nvPr/>
        </p:nvSpPr>
        <p:spPr>
          <a:xfrm>
            <a:off x="3293270" y="6905627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outImage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][k] =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inImage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inH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- 1 -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inW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- 1 - k]</a:t>
            </a:r>
          </a:p>
        </p:txBody>
      </p:sp>
      <p:sp>
        <p:nvSpPr>
          <p:cNvPr id="28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099059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##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한눈에 보는 대칭 비교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##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33679-ED3A-740A-B7FE-85BFABA4C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1" y="2095894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C5AC18A-FA32-3DB3-DF5B-2A291C33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22" y="2092820"/>
            <a:ext cx="3584472" cy="358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DD3A63-BD51-7C6A-FC67-F022BC915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269" y="2101955"/>
            <a:ext cx="3605598" cy="3584472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83E17FC-A445-8891-3BAF-D840C981D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539" y="6289696"/>
            <a:ext cx="1149328" cy="11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7CAE0B1E-3972-4887-BD35-6FA01BD40CBE}"/>
              </a:ext>
            </a:extLst>
          </p:cNvPr>
          <p:cNvSpPr txBox="1"/>
          <p:nvPr/>
        </p:nvSpPr>
        <p:spPr>
          <a:xfrm>
            <a:off x="10363550" y="7131186"/>
            <a:ext cx="1540321" cy="307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1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</a:t>
            </a:r>
            <a:endParaRPr lang="en-US" altLang="ko-KR" sz="1632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296A98-052F-C0A7-213E-0AB235562CE2}"/>
              </a:ext>
            </a:extLst>
          </p:cNvPr>
          <p:cNvSpPr/>
          <p:nvPr/>
        </p:nvSpPr>
        <p:spPr>
          <a:xfrm>
            <a:off x="10236513" y="5686425"/>
            <a:ext cx="114911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3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상하좌우</a:t>
            </a:r>
            <a:endParaRPr lang="en-US" altLang="ko-KR" sz="1632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296A98-052F-C0A7-213E-0AB235562CE2}"/>
              </a:ext>
            </a:extLst>
          </p:cNvPr>
          <p:cNvSpPr/>
          <p:nvPr/>
        </p:nvSpPr>
        <p:spPr>
          <a:xfrm>
            <a:off x="6411359" y="5686425"/>
            <a:ext cx="114911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3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좌우</a:t>
            </a:r>
            <a:endParaRPr lang="en-US" altLang="ko-KR" sz="1632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296A98-052F-C0A7-213E-0AB235562CE2}"/>
              </a:ext>
            </a:extLst>
          </p:cNvPr>
          <p:cNvSpPr/>
          <p:nvPr/>
        </p:nvSpPr>
        <p:spPr>
          <a:xfrm>
            <a:off x="2296559" y="5686425"/>
            <a:ext cx="114911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32" b="1">
                <a:latin typeface="맑은 고딕" panose="020B0503020000020004" pitchFamily="50" charset="-127"/>
                <a:ea typeface="맑은 고딕" panose="020B0503020000020004" pitchFamily="50" charset="-127"/>
              </a:rPr>
              <a:t>상하</a:t>
            </a:r>
            <a:endParaRPr lang="en-US" altLang="ko-KR" sz="1632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39 / 56</a:t>
            </a:r>
            <a:endParaRPr lang="en-US" sz="2262" dirty="0"/>
          </a:p>
        </p:txBody>
      </p:sp>
      <p:sp>
        <p:nvSpPr>
          <p:cNvPr id="2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595921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551951" y="433680"/>
            <a:ext cx="124855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2388391" y="4543425"/>
            <a:ext cx="1590678" cy="838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088" b="14734"/>
          <a:stretch/>
        </p:blipFill>
        <p:spPr>
          <a:xfrm>
            <a:off x="2150271" y="657226"/>
            <a:ext cx="5015470" cy="62484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02872" y="1190627"/>
            <a:ext cx="1253299" cy="17168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2" name="Object 12"/>
          <p:cNvSpPr txBox="1"/>
          <p:nvPr/>
        </p:nvSpPr>
        <p:spPr>
          <a:xfrm>
            <a:off x="8293300" y="1244963"/>
            <a:ext cx="447794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화소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 영역 처리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41469" y="2907426"/>
            <a:ext cx="518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입력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화소뿐만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그 주위의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값도 함께 고려하는 공간 영역 연산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필터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  <p:sp>
        <p:nvSpPr>
          <p:cNvPr id="31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40 / 56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44638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**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화소영역처리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7" t="31240" r="27869" b="50122"/>
          <a:stretch/>
        </p:blipFill>
        <p:spPr>
          <a:xfrm>
            <a:off x="8463988" y="1464934"/>
            <a:ext cx="1985398" cy="180490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118644"/>
              </p:ext>
            </p:extLst>
          </p:nvPr>
        </p:nvGraphicFramePr>
        <p:xfrm>
          <a:off x="2621755" y="4059929"/>
          <a:ext cx="2728914" cy="3113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819">
                  <a:extLst>
                    <a:ext uri="{9D8B030D-6E8A-4147-A177-3AD203B41FA5}">
                      <a16:colId xmlns:a16="http://schemas.microsoft.com/office/drawing/2014/main" val="3651290977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415929619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362484812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3609598786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3933112626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824487402"/>
                    </a:ext>
                  </a:extLst>
                </a:gridCol>
              </a:tblGrid>
              <a:tr h="528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242380"/>
                  </a:ext>
                </a:extLst>
              </a:tr>
              <a:tr h="528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j-lt"/>
                          <a:ea typeface="바탕" panose="02030600000101010101" pitchFamily="18" charset="-127"/>
                        </a:rPr>
                        <a:t>1</a:t>
                      </a:r>
                      <a:endParaRPr lang="ko-KR" altLang="en-US" sz="20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j-lt"/>
                          <a:ea typeface="바탕" panose="02030600000101010101" pitchFamily="18" charset="-127"/>
                        </a:rPr>
                        <a:t>2</a:t>
                      </a:r>
                      <a:endParaRPr lang="ko-KR" altLang="en-US" sz="20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j-lt"/>
                          <a:ea typeface="바탕" panose="02030600000101010101" pitchFamily="18" charset="-127"/>
                        </a:rPr>
                        <a:t>3</a:t>
                      </a:r>
                      <a:endParaRPr lang="ko-KR" altLang="en-US" sz="20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574985"/>
                  </a:ext>
                </a:extLst>
              </a:tr>
              <a:tr h="528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j-lt"/>
                          <a:ea typeface="바탕" panose="02030600000101010101" pitchFamily="18" charset="-127"/>
                        </a:rPr>
                        <a:t>3</a:t>
                      </a:r>
                      <a:endParaRPr lang="ko-KR" altLang="en-US" sz="20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j-lt"/>
                          <a:ea typeface="바탕" panose="02030600000101010101" pitchFamily="18" charset="-127"/>
                        </a:rPr>
                        <a:t>9</a:t>
                      </a:r>
                      <a:endParaRPr lang="ko-KR" altLang="en-US" sz="20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j-lt"/>
                          <a:ea typeface="바탕" panose="02030600000101010101" pitchFamily="18" charset="-127"/>
                        </a:rPr>
                        <a:t>4</a:t>
                      </a:r>
                      <a:endParaRPr lang="ko-KR" altLang="en-US" sz="20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94269"/>
                  </a:ext>
                </a:extLst>
              </a:tr>
              <a:tr h="528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j-lt"/>
                          <a:ea typeface="바탕" panose="02030600000101010101" pitchFamily="18" charset="-127"/>
                        </a:rPr>
                        <a:t>4</a:t>
                      </a:r>
                      <a:endParaRPr lang="ko-KR" altLang="en-US" sz="20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j-lt"/>
                          <a:ea typeface="바탕" panose="02030600000101010101" pitchFamily="18" charset="-127"/>
                        </a:rPr>
                        <a:t>1</a:t>
                      </a:r>
                      <a:endParaRPr lang="ko-KR" altLang="en-US" sz="20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j-lt"/>
                          <a:ea typeface="바탕" panose="02030600000101010101" pitchFamily="18" charset="-127"/>
                        </a:rPr>
                        <a:t>4</a:t>
                      </a:r>
                      <a:endParaRPr lang="ko-KR" altLang="en-US" sz="20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282003"/>
                  </a:ext>
                </a:extLst>
              </a:tr>
              <a:tr h="528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lt"/>
                          <a:ea typeface="바탕" panose="02030600000101010101" pitchFamily="18" charset="-127"/>
                        </a:rPr>
                        <a:t>127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87380"/>
                  </a:ext>
                </a:extLst>
              </a:tr>
              <a:tr h="47165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j-lt"/>
                        <a:ea typeface="바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6444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8" t="32172" r="55039" b="48258"/>
          <a:stretch/>
        </p:blipFill>
        <p:spPr>
          <a:xfrm>
            <a:off x="2972056" y="1410548"/>
            <a:ext cx="1828800" cy="1913678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41238"/>
              </p:ext>
            </p:extLst>
          </p:nvPr>
        </p:nvGraphicFramePr>
        <p:xfrm>
          <a:off x="1469342" y="4056755"/>
          <a:ext cx="990684" cy="1148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28">
                  <a:extLst>
                    <a:ext uri="{9D8B030D-6E8A-4147-A177-3AD203B41FA5}">
                      <a16:colId xmlns:a16="http://schemas.microsoft.com/office/drawing/2014/main" val="2927160761"/>
                    </a:ext>
                  </a:extLst>
                </a:gridCol>
                <a:gridCol w="330228">
                  <a:extLst>
                    <a:ext uri="{9D8B030D-6E8A-4147-A177-3AD203B41FA5}">
                      <a16:colId xmlns:a16="http://schemas.microsoft.com/office/drawing/2014/main" val="1632531045"/>
                    </a:ext>
                  </a:extLst>
                </a:gridCol>
                <a:gridCol w="330228">
                  <a:extLst>
                    <a:ext uri="{9D8B030D-6E8A-4147-A177-3AD203B41FA5}">
                      <a16:colId xmlns:a16="http://schemas.microsoft.com/office/drawing/2014/main" val="330271531"/>
                    </a:ext>
                  </a:extLst>
                </a:gridCol>
              </a:tblGrid>
              <a:tr h="5284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57103"/>
                  </a:ext>
                </a:extLst>
              </a:tr>
              <a:tr h="3099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4980"/>
                  </a:ext>
                </a:extLst>
              </a:tr>
              <a:tr h="3099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64868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571895"/>
              </p:ext>
            </p:extLst>
          </p:nvPr>
        </p:nvGraphicFramePr>
        <p:xfrm>
          <a:off x="2628898" y="4056756"/>
          <a:ext cx="1357314" cy="1414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438">
                  <a:extLst>
                    <a:ext uri="{9D8B030D-6E8A-4147-A177-3AD203B41FA5}">
                      <a16:colId xmlns:a16="http://schemas.microsoft.com/office/drawing/2014/main" val="292716076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1632531045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330271531"/>
                    </a:ext>
                  </a:extLst>
                </a:gridCol>
              </a:tblGrid>
              <a:tr h="47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ko-KR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57103"/>
                  </a:ext>
                </a:extLst>
              </a:tr>
              <a:tr h="47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4980"/>
                  </a:ext>
                </a:extLst>
              </a:tr>
              <a:tr h="47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64868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723149"/>
              </p:ext>
            </p:extLst>
          </p:nvPr>
        </p:nvGraphicFramePr>
        <p:xfrm>
          <a:off x="8658426" y="4641757"/>
          <a:ext cx="1676400" cy="165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735262799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662335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859541827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878403525"/>
                    </a:ext>
                  </a:extLst>
                </a:gridCol>
              </a:tblGrid>
              <a:tr h="425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756112"/>
                  </a:ext>
                </a:extLst>
              </a:tr>
              <a:tr h="41157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236345"/>
                  </a:ext>
                </a:extLst>
              </a:tr>
              <a:tr h="411579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4587"/>
                  </a:ext>
                </a:extLst>
              </a:tr>
              <a:tr h="411579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179106"/>
                  </a:ext>
                </a:extLst>
              </a:tr>
            </a:tbl>
          </a:graphicData>
        </a:graphic>
      </p:graphicFrame>
      <p:sp>
        <p:nvSpPr>
          <p:cNvPr id="9" name="아래쪽 화살표 8"/>
          <p:cNvSpPr/>
          <p:nvPr/>
        </p:nvSpPr>
        <p:spPr>
          <a:xfrm>
            <a:off x="3674271" y="3324225"/>
            <a:ext cx="4572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6482146" y="5205025"/>
            <a:ext cx="4572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9228087" y="3324225"/>
            <a:ext cx="4572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9" name="TextBox 28"/>
          <p:cNvSpPr txBox="1"/>
          <p:nvPr/>
        </p:nvSpPr>
        <p:spPr>
          <a:xfrm>
            <a:off x="3086172" y="1114425"/>
            <a:ext cx="18072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 이미지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03471" y="1114425"/>
            <a:ext cx="18072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출력 이미지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9972" y="6928948"/>
            <a:ext cx="21882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임시 입력 이미지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72570" y="6372229"/>
            <a:ext cx="21882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임시 출력 이미지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3042" y="5000627"/>
            <a:ext cx="10882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마스크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41 / 56</a:t>
            </a:r>
            <a:endParaRPr lang="en-US" sz="2262" dirty="0"/>
          </a:p>
        </p:txBody>
      </p:sp>
      <p:sp>
        <p:nvSpPr>
          <p:cNvPr id="35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980305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엠보싱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69" y="962023"/>
            <a:ext cx="76675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가운데에 있는 계수가 다른 계수를 상쇄시키도록 구성해서 경계선을 검출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경계선에서 양각한 효과를 얻음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ECA4D72B-CCC1-6818-2A83-7F2E8E767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186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44BE32AF-82B3-A5BF-0AF0-A83C56578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412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5815" y="6296025"/>
            <a:ext cx="2533496" cy="1085784"/>
          </a:xfrm>
          <a:prstGeom prst="rect">
            <a:avLst/>
          </a:prstGeom>
        </p:spPr>
      </p:pic>
      <p:sp>
        <p:nvSpPr>
          <p:cNvPr id="27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42 / 56</a:t>
            </a:r>
            <a:endParaRPr lang="en-US" sz="2262" dirty="0"/>
          </a:p>
        </p:txBody>
      </p:sp>
      <p:sp>
        <p:nvSpPr>
          <p:cNvPr id="20" name="오른쪽 화살표 19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83130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블러링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2" y="962023"/>
            <a:ext cx="76961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극단적인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제거하기 위해 평준화로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대체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회선 마스크의 계수는 평균을 구하는 데 사용되므로 모두 값이 동일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9A0313BC-9065-2003-67B3-22DE1F06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632" y="2071692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075069" y="5621893"/>
            <a:ext cx="1527194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3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Mask = 9x9</a:t>
            </a:r>
          </a:p>
        </p:txBody>
      </p:sp>
      <p:pic>
        <p:nvPicPr>
          <p:cNvPr id="41990" name="Picture 6">
            <a:extLst>
              <a:ext uri="{FF2B5EF4-FFF2-40B4-BE49-F238E27FC236}">
                <a16:creationId xmlns:a16="http://schemas.microsoft.com/office/drawing/2014/main" id="{2C4DD7BE-C0DE-21AD-E53C-C73ED9F7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73" y="2066548"/>
            <a:ext cx="3586542" cy="35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473" y="6075787"/>
            <a:ext cx="3586542" cy="1134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6632" y="6075788"/>
            <a:ext cx="4116439" cy="13160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671" y="6600827"/>
            <a:ext cx="925601" cy="930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0563" y="5991225"/>
            <a:ext cx="2135106" cy="395390"/>
          </a:xfrm>
          <a:prstGeom prst="rect">
            <a:avLst/>
          </a:prstGeom>
        </p:spPr>
      </p:pic>
      <p:sp>
        <p:nvSpPr>
          <p:cNvPr id="2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43 / 56</a:t>
            </a:r>
            <a:endParaRPr lang="en-US" sz="2262" dirty="0"/>
          </a:p>
        </p:txBody>
      </p:sp>
      <p:sp>
        <p:nvSpPr>
          <p:cNvPr id="25" name="직사각형 24"/>
          <p:cNvSpPr/>
          <p:nvPr/>
        </p:nvSpPr>
        <p:spPr>
          <a:xfrm>
            <a:off x="5960271" y="5610227"/>
            <a:ext cx="1527194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3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Mask = 3x3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4436269" y="3634356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5ADC1E4A-B3EA-03F6-05B8-1FACEB0C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71" y="2071692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929406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가우시안필터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0" y="962025"/>
            <a:ext cx="86106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61" indent="-285761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영상의 세세한 부분을 제거하여 부드럽게 하므로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스무딩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(Smoothing)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라고도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x 3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필터를 이용한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스무딩한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영상으로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전체적으로 경계선이 악화되어 흐려짐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9D7E3-5471-E04D-2CE8-CF8BF54B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11CE720F-E33A-777E-4F08-BD447D3E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226" y="6405926"/>
            <a:ext cx="3267040" cy="9237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803" y="980268"/>
            <a:ext cx="1042555" cy="1066800"/>
          </a:xfrm>
          <a:prstGeom prst="rect">
            <a:avLst/>
          </a:prstGeom>
        </p:spPr>
      </p:pic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44 / 56</a:t>
            </a:r>
            <a:endParaRPr lang="en-US" sz="2262" dirty="0"/>
          </a:p>
        </p:txBody>
      </p:sp>
      <p:sp>
        <p:nvSpPr>
          <p:cNvPr id="25" name="오른쪽 화살표 24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169268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샤프닝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07751" y="5728958"/>
            <a:ext cx="114911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32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r>
              <a:rPr lang="ko-KR" altLang="en-US" sz="163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3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B7E1F61D-A0EF-A9C0-24B2-7718D984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52" y="2032881"/>
            <a:ext cx="3604350" cy="360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296A98-052F-C0A7-213E-0AB235562CE2}"/>
              </a:ext>
            </a:extLst>
          </p:cNvPr>
          <p:cNvSpPr/>
          <p:nvPr/>
        </p:nvSpPr>
        <p:spPr>
          <a:xfrm>
            <a:off x="10498751" y="5717814"/>
            <a:ext cx="114911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32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r>
              <a:rPr lang="ko-KR" altLang="en-US" sz="163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3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00206E-50A8-EBA6-9142-D92044C9F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26" y="2028827"/>
            <a:ext cx="3604145" cy="36112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B5DA8A-76B9-7AD8-B3A3-B4911970C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111" y="6190017"/>
            <a:ext cx="3268558" cy="9667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95B2DCD-3030-4402-93AE-611090F828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46"/>
          <a:stretch/>
        </p:blipFill>
        <p:spPr>
          <a:xfrm>
            <a:off x="9389269" y="6190019"/>
            <a:ext cx="3162202" cy="9714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566645E-3B3E-7EEA-2704-8CF09B3D9C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5016" y="6519027"/>
            <a:ext cx="968307" cy="9962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7507" y="6519025"/>
            <a:ext cx="996562" cy="992172"/>
          </a:xfrm>
          <a:prstGeom prst="rect">
            <a:avLst/>
          </a:prstGeom>
        </p:spPr>
      </p:pic>
      <p:sp>
        <p:nvSpPr>
          <p:cNvPr id="34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73893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61" indent="-285761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고주파에 해당하는 상세한 부분을 더욱 강조하여 대비 효과 증가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흐린 영상을 개선하여 선명한 영상을 생성하는 데 주로 사용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45 / 56</a:t>
            </a:r>
            <a:endParaRPr lang="en-US" sz="2262" dirty="0"/>
          </a:p>
        </p:txBody>
      </p:sp>
      <p:sp>
        <p:nvSpPr>
          <p:cNvPr id="25" name="오른쪽 화살표 24"/>
          <p:cNvSpPr/>
          <p:nvPr/>
        </p:nvSpPr>
        <p:spPr>
          <a:xfrm>
            <a:off x="4480114" y="360897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7D7B660-089D-5450-9A00-23EA4524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51" y="2049453"/>
            <a:ext cx="3583721" cy="356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414866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샤프닝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고주파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998869" y="4848225"/>
            <a:ext cx="192251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32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r>
              <a:rPr lang="ko-KR" altLang="en-US" sz="1632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고주파</a:t>
            </a:r>
            <a:endParaRPr lang="en-US" altLang="ko-KR" sz="1632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70431" y="962023"/>
            <a:ext cx="875703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61" indent="-285761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고주파 필터는 영상 신호 성분 중 고주파 성분은 통과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저주파 성분은 차단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가운데 큰 양수 값과 주변의 작은 음수 값으로 마스크 되어 경계선을 더욱 두드러지게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7D7B660-089D-5450-9A00-23EA4524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1" y="2055323"/>
            <a:ext cx="4104050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A31B2AF-2C84-2B2D-648C-990F167B0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70" y="2055323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443" y="6219825"/>
            <a:ext cx="3634601" cy="10001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314" y="6522716"/>
            <a:ext cx="1014355" cy="998908"/>
          </a:xfrm>
          <a:prstGeom prst="rect">
            <a:avLst/>
          </a:prstGeom>
        </p:spPr>
      </p:pic>
      <p:sp>
        <p:nvSpPr>
          <p:cNvPr id="32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46 / 56</a:t>
            </a:r>
            <a:endParaRPr lang="en-US" sz="2262" dirty="0"/>
          </a:p>
        </p:txBody>
      </p:sp>
      <p:sp>
        <p:nvSpPr>
          <p:cNvPr id="20" name="오른쪽 화살표 19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5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945517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551951" y="433680"/>
            <a:ext cx="124855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2388391" y="4543425"/>
            <a:ext cx="1590678" cy="838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9772" r="55088" b="14734"/>
          <a:stretch/>
        </p:blipFill>
        <p:spPr>
          <a:xfrm>
            <a:off x="2150271" y="657226"/>
            <a:ext cx="5015470" cy="62484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44972" y="2902824"/>
            <a:ext cx="1253299" cy="385040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17" name="Object 12"/>
          <p:cNvSpPr txBox="1"/>
          <p:nvPr/>
        </p:nvSpPr>
        <p:spPr>
          <a:xfrm>
            <a:off x="8779673" y="1244963"/>
            <a:ext cx="38063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경계선 검출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41470" y="2907428"/>
            <a:ext cx="518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에지를 검출하기 위한 방법으로 사용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영상의 에지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: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식별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모양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 등을 인지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방향성을 탐지할 수 있는 정보 제공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수직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로버츠 기법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프리윗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소벨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기법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라플라시안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DoG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sp>
        <p:nvSpPr>
          <p:cNvPr id="28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47 / 56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88428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</a:t>
            </a:r>
            <a:endParaRPr lang="en-US" sz="2262" dirty="0"/>
          </a:p>
        </p:txBody>
      </p:sp>
      <p:sp>
        <p:nvSpPr>
          <p:cNvPr id="2" name="직사각형 1"/>
          <p:cNvSpPr/>
          <p:nvPr/>
        </p:nvSpPr>
        <p:spPr>
          <a:xfrm>
            <a:off x="1551951" y="433680"/>
            <a:ext cx="124855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10" name="Object 10"/>
          <p:cNvSpPr txBox="1"/>
          <p:nvPr/>
        </p:nvSpPr>
        <p:spPr>
          <a:xfrm rot="-5400000">
            <a:off x="-2721792" y="1577773"/>
            <a:ext cx="9894741" cy="711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22" dirty="0">
                <a:solidFill>
                  <a:srgbClr val="FFFFFF"/>
                </a:solidFill>
                <a:latin typeface="Noto Sans CJK KR Regular" pitchFamily="34" charset="0"/>
              </a:rPr>
              <a:t>2. </a:t>
            </a:r>
            <a:r>
              <a:rPr lang="en-US" sz="4022" dirty="0" err="1">
                <a:solidFill>
                  <a:srgbClr val="FFFFFF"/>
                </a:solidFill>
                <a:latin typeface="Noto Sans CJK KR Regular" pitchFamily="34" charset="0"/>
              </a:rPr>
              <a:t>Meterials</a:t>
            </a:r>
            <a:r>
              <a:rPr lang="en-US" sz="4022" dirty="0">
                <a:solidFill>
                  <a:srgbClr val="FFFFFF"/>
                </a:solidFill>
                <a:latin typeface="Noto Sans CJK KR Regular" pitchFamily="34" charset="0"/>
              </a:rPr>
              <a:t> &amp; Methods</a:t>
            </a:r>
            <a:endParaRPr lang="en-US" sz="2262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27327-5B6D-13D7-AEF8-DD925AAE88EA}"/>
              </a:ext>
            </a:extLst>
          </p:cNvPr>
          <p:cNvSpPr txBox="1"/>
          <p:nvPr/>
        </p:nvSpPr>
        <p:spPr>
          <a:xfrm>
            <a:off x="3292336" y="1038226"/>
            <a:ext cx="9906935" cy="5090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메뉴 및 기능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파일 선택 및 열기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처리하기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632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 처리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처리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기하학적 처리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 처리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경계선 검출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처리된 이미지 파일 저장하기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종료하기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03 / 56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497087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수평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수직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DA95C-F1D1-42C8-A3C5-1DA0E17E7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71" y="1143674"/>
            <a:ext cx="1989849" cy="19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472" y="1143675"/>
            <a:ext cx="3543397" cy="1392049"/>
          </a:xfrm>
          <a:prstGeom prst="rect">
            <a:avLst/>
          </a:prstGeom>
        </p:spPr>
      </p:pic>
      <p:pic>
        <p:nvPicPr>
          <p:cNvPr id="49154" name="Picture 2">
            <a:extLst>
              <a:ext uri="{FF2B5EF4-FFF2-40B4-BE49-F238E27FC236}">
                <a16:creationId xmlns:a16="http://schemas.microsoft.com/office/drawing/2014/main" id="{FBFD1829-2DE1-1273-A15E-92604AC6A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69" y="1143674"/>
            <a:ext cx="2009103" cy="20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E3A8F24B-37CB-07DC-A2D5-907E3519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69" y="3239810"/>
            <a:ext cx="2009103" cy="20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A78CAF8-CF8B-6165-C878-BDAD71C3D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69" y="5335944"/>
            <a:ext cx="2009103" cy="20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725" y="6932793"/>
            <a:ext cx="23288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(C)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수직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 에지 검출 마스크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300" y="1571626"/>
            <a:ext cx="1445342" cy="1419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9472" y="3244446"/>
            <a:ext cx="3543397" cy="146876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7438" y="3656843"/>
            <a:ext cx="1618465" cy="13455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9472" y="5335942"/>
            <a:ext cx="3543397" cy="1477899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58335"/>
              </p:ext>
            </p:extLst>
          </p:nvPr>
        </p:nvGraphicFramePr>
        <p:xfrm>
          <a:off x="7636672" y="5808347"/>
          <a:ext cx="1119288" cy="10972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73096">
                  <a:extLst>
                    <a:ext uri="{9D8B030D-6E8A-4147-A177-3AD203B41FA5}">
                      <a16:colId xmlns:a16="http://schemas.microsoft.com/office/drawing/2014/main" val="3836827513"/>
                    </a:ext>
                  </a:extLst>
                </a:gridCol>
                <a:gridCol w="373096">
                  <a:extLst>
                    <a:ext uri="{9D8B030D-6E8A-4147-A177-3AD203B41FA5}">
                      <a16:colId xmlns:a16="http://schemas.microsoft.com/office/drawing/2014/main" val="1921244802"/>
                    </a:ext>
                  </a:extLst>
                </a:gridCol>
                <a:gridCol w="373096">
                  <a:extLst>
                    <a:ext uri="{9D8B030D-6E8A-4147-A177-3AD203B41FA5}">
                      <a16:colId xmlns:a16="http://schemas.microsoft.com/office/drawing/2014/main" val="52245845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-1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55930"/>
                  </a:ext>
                </a:extLst>
              </a:tr>
              <a:tr h="365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-1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817"/>
                  </a:ext>
                </a:extLst>
              </a:tr>
              <a:tr h="365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910094"/>
                  </a:ext>
                </a:extLst>
              </a:tr>
            </a:tbl>
          </a:graphicData>
        </a:graphic>
      </p:graphicFrame>
      <p:sp>
        <p:nvSpPr>
          <p:cNvPr id="31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48 / 56</a:t>
            </a:r>
            <a:endParaRPr lang="en-US" sz="2262" dirty="0"/>
          </a:p>
        </p:txBody>
      </p:sp>
      <p:sp>
        <p:nvSpPr>
          <p:cNvPr id="32" name="오른쪽 화살표 31"/>
          <p:cNvSpPr/>
          <p:nvPr/>
        </p:nvSpPr>
        <p:spPr>
          <a:xfrm>
            <a:off x="3525354" y="1913134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3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38652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7"/>
            <a:ext cx="538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[1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차 미분 회선 마스크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로버츠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56153"/>
            <a:ext cx="65245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크기가 작아 매우 빠른 속도로 동작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효과적으로 사용 가능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돌출된 값을 잘 평균할 수 없으며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잡음에 민감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8B6438D0-C16C-EC79-1A8E-BF9A6AE2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9" y="2028827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0350271-718C-894E-6819-25F312E48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763" y="2028826"/>
            <a:ext cx="3566162" cy="35871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130"/>
          <a:stretch/>
        </p:blipFill>
        <p:spPr>
          <a:xfrm>
            <a:off x="4823419" y="5905405"/>
            <a:ext cx="3727652" cy="12181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069" y="5891728"/>
            <a:ext cx="2874300" cy="1231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3069" y="5873031"/>
            <a:ext cx="3039844" cy="1231137"/>
          </a:xfrm>
          <a:prstGeom prst="rect">
            <a:avLst/>
          </a:prstGeom>
        </p:spPr>
      </p:pic>
      <p:sp>
        <p:nvSpPr>
          <p:cNvPr id="32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49 / 56</a:t>
            </a:r>
            <a:endParaRPr lang="en-US" sz="2262" dirty="0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4526781" y="3620814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5" name="오른쪽 화살표 24"/>
          <p:cNvSpPr/>
          <p:nvPr/>
        </p:nvSpPr>
        <p:spPr>
          <a:xfrm>
            <a:off x="8550816" y="3594064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1B611A5-65F4-C7C1-7590-B9A4CC41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61" y="2055323"/>
            <a:ext cx="3581908" cy="358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973575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7"/>
            <a:ext cx="5407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[1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차 미분 회선 마스크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프리윗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68293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돌출된 값을 비교적 잘 평균화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대각선보다 수평과 수직에 놓인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에지에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더 민감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170DAA4C-B363-B88E-B8FE-C7A0C60EE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50" y="2019377"/>
            <a:ext cx="3590851" cy="35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33154A9-A90A-6A73-8C50-657A3CAF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631" y="2046382"/>
            <a:ext cx="3597892" cy="359085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655" b="34021"/>
          <a:stretch/>
        </p:blipFill>
        <p:spPr>
          <a:xfrm>
            <a:off x="4893469" y="6122595"/>
            <a:ext cx="3581400" cy="98843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669"/>
          <a:stretch/>
        </p:blipFill>
        <p:spPr>
          <a:xfrm>
            <a:off x="5045869" y="5915025"/>
            <a:ext cx="3313135" cy="228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25" y="6026150"/>
            <a:ext cx="2679700" cy="1028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6211" y="6026150"/>
            <a:ext cx="2674620" cy="1028700"/>
          </a:xfrm>
          <a:prstGeom prst="rect">
            <a:avLst/>
          </a:prstGeom>
        </p:spPr>
      </p:pic>
      <p:sp>
        <p:nvSpPr>
          <p:cNvPr id="32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50 / 56</a:t>
            </a:r>
            <a:endParaRPr lang="en-US" sz="2262" dirty="0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4526781" y="3620814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3" name="오른쪽 화살표 32"/>
          <p:cNvSpPr/>
          <p:nvPr/>
        </p:nvSpPr>
        <p:spPr>
          <a:xfrm>
            <a:off x="8550816" y="3594064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E1B611A5-65F4-C7C1-7590-B9A4CC41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61" y="2055323"/>
            <a:ext cx="3581908" cy="358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821948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3" y="428627"/>
            <a:ext cx="5205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4. [1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차 미분 회선 마스크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소벨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66769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돌출된 값을 비교적 잘 평균화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13" indent="-342913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대각선 방향에 놓인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에지에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더 민감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E06827E6-800E-832F-A6C8-BCD485E1D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2" y="2019377"/>
            <a:ext cx="3590851" cy="35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03E8877-0B55-8CBE-6340-CDE8AE0A6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272" y="2055323"/>
            <a:ext cx="3575897" cy="35549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406" b="8465"/>
          <a:stretch/>
        </p:blipFill>
        <p:spPr>
          <a:xfrm>
            <a:off x="4893469" y="6143625"/>
            <a:ext cx="3581400" cy="914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2669"/>
          <a:stretch/>
        </p:blipFill>
        <p:spPr>
          <a:xfrm>
            <a:off x="5045869" y="5915025"/>
            <a:ext cx="3313135" cy="228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32" y="5991225"/>
            <a:ext cx="3127804" cy="1028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1749" y="5993101"/>
            <a:ext cx="2716536" cy="1026825"/>
          </a:xfrm>
          <a:prstGeom prst="rect">
            <a:avLst/>
          </a:prstGeom>
        </p:spPr>
      </p:pic>
      <p:sp>
        <p:nvSpPr>
          <p:cNvPr id="32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51 / 56</a:t>
            </a:r>
            <a:endParaRPr lang="en-US" sz="2262" dirty="0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4526781" y="3620814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3" name="오른쪽 화살표 32"/>
          <p:cNvSpPr/>
          <p:nvPr/>
        </p:nvSpPr>
        <p:spPr>
          <a:xfrm>
            <a:off x="8550816" y="3594064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E1B611A5-65F4-C7C1-7590-B9A4CC41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61" y="2055323"/>
            <a:ext cx="3581908" cy="358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55378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##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한눈에 보는 기법 비교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##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C8302F9-6246-A142-EF69-02DE2FCD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751" y="1107898"/>
            <a:ext cx="6692919" cy="629921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A027B34-C8A1-DFE9-2F95-6DCF2EDE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15" y="1464497"/>
            <a:ext cx="1783528" cy="178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8CECAEEB-F595-344A-3572-DC7261A0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15" y="3325131"/>
            <a:ext cx="1783528" cy="178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930B549-A949-213A-6073-F2455B9D2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24" y="5189304"/>
            <a:ext cx="1792521" cy="179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456903" y="1107900"/>
            <a:ext cx="3276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 검출 마스크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1890" y="2125970"/>
            <a:ext cx="2851179" cy="11460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8B2E7CF-F23E-7713-0F22-0BB436631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3281" y="1466268"/>
            <a:ext cx="1822420" cy="181886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0C4B426-C660-A96C-E1FF-57C6236251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6903" y="3311796"/>
            <a:ext cx="1814990" cy="1811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5701" y="4001823"/>
            <a:ext cx="2837368" cy="11214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0EFE89D-01F2-234C-58A0-96CD426E82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6903" y="5196290"/>
            <a:ext cx="1814990" cy="18256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76972" y="5916297"/>
            <a:ext cx="2846099" cy="1097915"/>
          </a:xfrm>
          <a:prstGeom prst="rect">
            <a:avLst/>
          </a:prstGeom>
        </p:spPr>
      </p:pic>
      <p:sp>
        <p:nvSpPr>
          <p:cNvPr id="41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52 / 56</a:t>
            </a:r>
            <a:endParaRPr lang="en-US" sz="2262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06E0802-4B8A-9A2B-EA46-989848F8C8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9727" y="1464500"/>
            <a:ext cx="1796944" cy="18075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8012C7D-4592-1357-A6CF-DCC80F3A20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6233" y="3312805"/>
            <a:ext cx="1790435" cy="17869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9A7A47B-A0E4-DEE8-C917-2F8CB39247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6233" y="5189305"/>
            <a:ext cx="1790435" cy="1779923"/>
          </a:xfrm>
          <a:prstGeom prst="rect">
            <a:avLst/>
          </a:prstGeom>
        </p:spPr>
      </p:pic>
      <p:sp>
        <p:nvSpPr>
          <p:cNvPr id="39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3242980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라플라시안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56087"/>
            <a:ext cx="59746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잡음 성분에 매우 민감하여 실제보다 더 많은 에지를 검출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50B4FE82-6DA8-4069-63EA-7976B933B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70" y="1506170"/>
            <a:ext cx="1894255" cy="189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9DBCAB2-456B-75AC-A862-256B88994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069" y="1506170"/>
            <a:ext cx="1894255" cy="189425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E79954-302F-8972-BF27-D69214F82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514" y="3479370"/>
            <a:ext cx="1893812" cy="18975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CD78522-4596-BC7F-1C97-0AD67F8338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58"/>
          <a:stretch/>
        </p:blipFill>
        <p:spPr>
          <a:xfrm>
            <a:off x="3984502" y="5455838"/>
            <a:ext cx="1888822" cy="18814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B5663CD-02D7-1871-E176-2C15BBFB2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842" y="1729218"/>
            <a:ext cx="3538027" cy="102665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9"/>
          <a:srcRect r="70047" b="25339"/>
          <a:stretch/>
        </p:blipFill>
        <p:spPr>
          <a:xfrm>
            <a:off x="7569576" y="2180863"/>
            <a:ext cx="1208644" cy="99096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B9BD405-49C5-E5C6-F43B-D365EA504B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512" y="3745368"/>
            <a:ext cx="3519972" cy="102665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/>
          <a:srcRect l="34491" r="35295" b="22964"/>
          <a:stretch/>
        </p:blipFill>
        <p:spPr>
          <a:xfrm>
            <a:off x="7553166" y="4206742"/>
            <a:ext cx="1219200" cy="102248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9E22F5D-78DE-DBFA-6D9F-799B8A77B1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512" y="5762627"/>
            <a:ext cx="3519972" cy="93831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/>
          <a:srcRect l="68482" b="22964"/>
          <a:stretch/>
        </p:blipFill>
        <p:spPr>
          <a:xfrm>
            <a:off x="7500538" y="6143062"/>
            <a:ext cx="1271829" cy="1022485"/>
          </a:xfrm>
          <a:prstGeom prst="rect">
            <a:avLst/>
          </a:prstGeom>
        </p:spPr>
      </p:pic>
      <p:sp>
        <p:nvSpPr>
          <p:cNvPr id="42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53 / 56</a:t>
            </a:r>
            <a:endParaRPr lang="en-US" sz="2262" dirty="0"/>
          </a:p>
        </p:txBody>
      </p:sp>
      <p:sp>
        <p:nvSpPr>
          <p:cNvPr id="26" name="오른쪽 화살표 25"/>
          <p:cNvSpPr/>
          <p:nvPr/>
        </p:nvSpPr>
        <p:spPr>
          <a:xfrm>
            <a:off x="3478398" y="2225630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262268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6. </a:t>
            </a:r>
            <a:r>
              <a:rPr lang="en-US" altLang="ko-KR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LoG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(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Laplacian of Gaussian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0B4FE82-6DA8-4069-63EA-7976B933B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3" y="2055326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661CCF-962D-96B0-2CD8-ADCD04B51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056" y="2050444"/>
            <a:ext cx="4117352" cy="4093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B7DFBA-9212-6BAE-83CD-D92B0614A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040" y="6307087"/>
            <a:ext cx="3415412" cy="11046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68273" y="969228"/>
            <a:ext cx="9444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61" indent="-285761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잡음에 매우 민감한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라플라시안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마스크를 이용하여 에지 검출기의 문제점을 해결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v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스무딩을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수행하여 잡음 제거 과정을 거친 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라플라시안을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에지를 강조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269" y="6520871"/>
            <a:ext cx="990601" cy="982380"/>
          </a:xfrm>
          <a:prstGeom prst="rect">
            <a:avLst/>
          </a:prstGeom>
        </p:spPr>
      </p:pic>
      <p:sp>
        <p:nvSpPr>
          <p:cNvPr id="27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55 / 56</a:t>
            </a:r>
            <a:endParaRPr lang="en-US" sz="2262" dirty="0"/>
          </a:p>
        </p:txBody>
      </p:sp>
      <p:sp>
        <p:nvSpPr>
          <p:cNvPr id="20" name="오른쪽 화살표 19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682063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2" y="428627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7. </a:t>
            </a:r>
            <a:r>
              <a:rPr lang="en-US" altLang="ko-KR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DoG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(7x7)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464471" y="962025"/>
            <a:ext cx="7078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13" indent="-342913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 시간이 많이 소요되는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연산자의 단점을 보안하기 위해 등장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8FB7B7-0AED-F961-A2B4-9B5E0B8F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3" y="2055326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>
            <a:extLst>
              <a:ext uri="{FF2B5EF4-FFF2-40B4-BE49-F238E27FC236}">
                <a16:creationId xmlns:a16="http://schemas.microsoft.com/office/drawing/2014/main" id="{10014C87-0F97-9717-E87E-CE5A13B6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7" y="2055326"/>
            <a:ext cx="4088300" cy="4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F91DA4-4241-F068-D536-F0B2C4BA3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364" y="5913080"/>
            <a:ext cx="4208823" cy="15259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222" y="6143626"/>
            <a:ext cx="1325879" cy="1371600"/>
          </a:xfrm>
          <a:prstGeom prst="rect">
            <a:avLst/>
          </a:prstGeom>
        </p:spPr>
      </p:pic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55 / 56</a:t>
            </a:r>
            <a:endParaRPr lang="en-US" sz="2262" dirty="0"/>
          </a:p>
        </p:txBody>
      </p:sp>
      <p:sp>
        <p:nvSpPr>
          <p:cNvPr id="20" name="오른쪽 화살표 19"/>
          <p:cNvSpPr/>
          <p:nvPr/>
        </p:nvSpPr>
        <p:spPr>
          <a:xfrm>
            <a:off x="6477927" y="3853915"/>
            <a:ext cx="457200" cy="45092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2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199272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3. Conclusion</a:t>
            </a:r>
            <a:endParaRPr lang="en-US" sz="2262" dirty="0"/>
          </a:p>
        </p:txBody>
      </p:sp>
      <p:sp>
        <p:nvSpPr>
          <p:cNvPr id="2" name="직사각형 1"/>
          <p:cNvSpPr/>
          <p:nvPr/>
        </p:nvSpPr>
        <p:spPr>
          <a:xfrm>
            <a:off x="1551951" y="433680"/>
            <a:ext cx="127141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10" name="Object 10"/>
          <p:cNvSpPr txBox="1"/>
          <p:nvPr/>
        </p:nvSpPr>
        <p:spPr>
          <a:xfrm rot="-5400000">
            <a:off x="-2721792" y="1577773"/>
            <a:ext cx="9894741" cy="711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22" dirty="0">
                <a:solidFill>
                  <a:srgbClr val="FFFFFF"/>
                </a:solidFill>
                <a:latin typeface="Noto Sans CJK KR Regular" pitchFamily="34" charset="0"/>
              </a:rPr>
              <a:t>3. Conclusion</a:t>
            </a:r>
            <a:endParaRPr lang="en-US" sz="2262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927327-5B6D-13D7-AEF8-DD925AAE88EA}"/>
              </a:ext>
            </a:extLst>
          </p:cNvPr>
          <p:cNvSpPr txBox="1"/>
          <p:nvPr/>
        </p:nvSpPr>
        <p:spPr>
          <a:xfrm>
            <a:off x="3292334" y="1038225"/>
            <a:ext cx="9754535" cy="447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  <a:endParaRPr lang="en-US" altLang="ko-KR" sz="163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Open CV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없이 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언어와 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영상처리를 구현하는 경험을 쌓아서 좋았다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Python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는 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언어에 비해 원활한 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제공이 가능했다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2"/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 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영상처리 기능 및 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필요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 누적 필요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61" indent="-285761">
              <a:buFont typeface="Wingdings" panose="05000000000000000000" pitchFamily="2" charset="2"/>
              <a:buChar char="ü"/>
            </a:pP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   후 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영상처리 기능 및 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 추가 구현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효과 누적 시도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C++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 영상 처리 구현</a:t>
            </a:r>
            <a:r>
              <a:rPr lang="en-US" altLang="ko-KR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3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3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56 / 56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616055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283871" y="3972484"/>
            <a:ext cx="9448800" cy="1717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58" kern="0" spc="503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THANK YOU!</a:t>
            </a:r>
            <a:endParaRPr lang="en-US" sz="2262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328769" y="3541417"/>
            <a:ext cx="1428305" cy="137623"/>
            <a:chOff x="4470762" y="3590471"/>
            <a:chExt cx="1136369" cy="109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0762" y="3590471"/>
              <a:ext cx="1136369" cy="109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262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6C1FDA-8157-9FC3-092A-CBBDE929D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70" y="5295834"/>
            <a:ext cx="2743201" cy="185137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64229"/>
              </p:ext>
            </p:extLst>
          </p:nvPr>
        </p:nvGraphicFramePr>
        <p:xfrm>
          <a:off x="995748" y="1308072"/>
          <a:ext cx="11429997" cy="59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9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847785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511687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C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언어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4DB11C2-A07C-AFF9-CD26-59C43C7CC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69" y="2333627"/>
            <a:ext cx="3581400" cy="47705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21671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</a:t>
            </a:r>
            <a:r>
              <a:rPr lang="en-US" altLang="ko-KR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열기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52408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ko-KR" altLang="en-US" sz="163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17870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처리 화면 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4" r="8755" b="70796"/>
          <a:stretch/>
        </p:blipFill>
        <p:spPr>
          <a:xfrm>
            <a:off x="8768146" y="2453952"/>
            <a:ext cx="3516725" cy="5901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82390F8-13E2-89CE-ACA7-18DE4684E06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7" r="1990" b="64663"/>
          <a:stretch/>
        </p:blipFill>
        <p:spPr>
          <a:xfrm>
            <a:off x="8779669" y="3357979"/>
            <a:ext cx="3505200" cy="77198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62C82D5-F2DD-3967-711D-4EBDE4DC7B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5" r="27329" b="68090"/>
          <a:stretch/>
        </p:blipFill>
        <p:spPr>
          <a:xfrm>
            <a:off x="8779669" y="4467225"/>
            <a:ext cx="3505200" cy="7390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DD44B-A1CF-CDDF-091A-FEBCA0092D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5" r="12500" b="66948"/>
          <a:stretch/>
        </p:blipFill>
        <p:spPr>
          <a:xfrm>
            <a:off x="8779669" y="5523378"/>
            <a:ext cx="3505200" cy="6133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AE3590C-2DD0-3BEC-71FF-9074DE65C0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1" b="62025"/>
          <a:stretch/>
        </p:blipFill>
        <p:spPr>
          <a:xfrm>
            <a:off x="8779669" y="6448427"/>
            <a:ext cx="3505200" cy="65573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945A49A-2BC3-06BE-F9DE-42F861F083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17" y="2333627"/>
            <a:ext cx="3197441" cy="477054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46C1FDA-8157-9FC3-092A-CBBDE929D4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14" b="76983"/>
          <a:stretch/>
        </p:blipFill>
        <p:spPr>
          <a:xfrm>
            <a:off x="1693071" y="3034324"/>
            <a:ext cx="3029381" cy="889909"/>
          </a:xfrm>
          <a:prstGeom prst="rect">
            <a:avLst/>
          </a:prstGeom>
        </p:spPr>
      </p:pic>
      <p:pic>
        <p:nvPicPr>
          <p:cNvPr id="4100" name="Picture 4" descr="https://search.pstatic.net/sunny/?src=https%3A%2F%2Fi.pinimg.com%2Foriginals%2F9c%2F38%2Fae%2F9c38aed0e4f6dc2da96e72cdf225e14c.png&amp;type=sc960_83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2235448" y="363275"/>
            <a:ext cx="501492" cy="5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04 / 56</a:t>
            </a:r>
            <a:endParaRPr lang="en-US" sz="2262" dirty="0"/>
          </a:p>
        </p:txBody>
      </p:sp>
      <p:sp>
        <p:nvSpPr>
          <p:cNvPr id="46" name="TextBox 45"/>
          <p:cNvSpPr txBox="1"/>
          <p:nvPr/>
        </p:nvSpPr>
        <p:spPr>
          <a:xfrm>
            <a:off x="8779671" y="2181227"/>
            <a:ext cx="132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779671" y="3095626"/>
            <a:ext cx="132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B.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779671" y="4162427"/>
            <a:ext cx="132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C.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79671" y="5229225"/>
            <a:ext cx="132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D.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79671" y="6143627"/>
            <a:ext cx="1328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E.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15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46C1FDA-8157-9FC3-092A-CBBDE929D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70" y="5295834"/>
            <a:ext cx="2743201" cy="185137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95748" y="1308072"/>
          <a:ext cx="11429997" cy="59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9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847785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511687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Python - Windows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42408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열기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52408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581410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파일 출력</a:t>
            </a:r>
            <a:endParaRPr lang="ko-KR" altLang="en-US" sz="163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6" t="17873" r="64169" b="32872"/>
          <a:stretch/>
        </p:blipFill>
        <p:spPr>
          <a:xfrm>
            <a:off x="1166021" y="2377112"/>
            <a:ext cx="3468447" cy="47270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6996" r="48725" b="14521"/>
          <a:stretch/>
        </p:blipFill>
        <p:spPr>
          <a:xfrm>
            <a:off x="4937274" y="2383325"/>
            <a:ext cx="3569943" cy="47208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505" y="2404417"/>
            <a:ext cx="3462164" cy="46997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83469" y="2723848"/>
            <a:ext cx="533400" cy="219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1" name="직사각형 30"/>
          <p:cNvSpPr/>
          <p:nvPr/>
        </p:nvSpPr>
        <p:spPr>
          <a:xfrm>
            <a:off x="6098825" y="6556910"/>
            <a:ext cx="1383023" cy="3487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47" name="Picture 4" descr="https://search.pstatic.net/sunny/?src=https%3A%2F%2Fi.pinimg.com%2Foriginals%2F9c%2F38%2Fae%2F9c38aed0e4f6dc2da96e72cdf225e14c.png&amp;type=sc960_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3674271" y="363275"/>
            <a:ext cx="501492" cy="5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05 / 56</a:t>
            </a:r>
            <a:endParaRPr lang="en-US" sz="2262" dirty="0"/>
          </a:p>
        </p:txBody>
      </p:sp>
      <p:sp>
        <p:nvSpPr>
          <p:cNvPr id="25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40014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46C1FDA-8157-9FC3-092A-CBBDE929D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70" y="5295834"/>
            <a:ext cx="2743201" cy="185137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95748" y="1308072"/>
          <a:ext cx="11429997" cy="59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9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1704128627"/>
                    </a:ext>
                  </a:extLst>
                </a:gridCol>
              </a:tblGrid>
              <a:tr h="847785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511687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Python - Windows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42408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저장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84071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지정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48718" y="158329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 완료 안내</a:t>
            </a:r>
            <a:endParaRPr lang="ko-KR" altLang="en-US" sz="163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6" t="17873" r="64169" b="32872"/>
          <a:stretch/>
        </p:blipFill>
        <p:spPr>
          <a:xfrm>
            <a:off x="1166021" y="2377112"/>
            <a:ext cx="3468447" cy="47270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7" b="9945"/>
          <a:stretch/>
        </p:blipFill>
        <p:spPr>
          <a:xfrm>
            <a:off x="4893471" y="2404417"/>
            <a:ext cx="3569943" cy="469975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83469" y="2952449"/>
            <a:ext cx="533400" cy="219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950" r="26669" b="12270"/>
          <a:stretch/>
        </p:blipFill>
        <p:spPr>
          <a:xfrm>
            <a:off x="8720267" y="2404417"/>
            <a:ext cx="3488402" cy="473865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329848" y="6219826"/>
            <a:ext cx="544823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30" name="직사각형 29"/>
          <p:cNvSpPr/>
          <p:nvPr/>
        </p:nvSpPr>
        <p:spPr>
          <a:xfrm>
            <a:off x="9313071" y="4521587"/>
            <a:ext cx="2417217" cy="1317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35" name="Picture 4" descr="https://search.pstatic.net/sunny/?src=https%3A%2F%2Fi.pinimg.com%2Foriginals%2F9c%2F38%2Fae%2F9c38aed0e4f6dc2da96e72cdf225e14c.png&amp;type=sc960_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3674271" y="363275"/>
            <a:ext cx="501492" cy="5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06 / 56</a:t>
            </a:r>
            <a:endParaRPr lang="en-US" sz="2262" dirty="0"/>
          </a:p>
        </p:txBody>
      </p:sp>
      <p:sp>
        <p:nvSpPr>
          <p:cNvPr id="2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70195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7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380757"/>
              </p:ext>
            </p:extLst>
          </p:nvPr>
        </p:nvGraphicFramePr>
        <p:xfrm>
          <a:off x="1769271" y="1308072"/>
          <a:ext cx="9967879" cy="596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3990">
                  <a:extLst>
                    <a:ext uri="{9D8B030D-6E8A-4147-A177-3AD203B41FA5}">
                      <a16:colId xmlns:a16="http://schemas.microsoft.com/office/drawing/2014/main" val="783898353"/>
                    </a:ext>
                  </a:extLst>
                </a:gridCol>
                <a:gridCol w="4973889">
                  <a:extLst>
                    <a:ext uri="{9D8B030D-6E8A-4147-A177-3AD203B41FA5}">
                      <a16:colId xmlns:a16="http://schemas.microsoft.com/office/drawing/2014/main" val="873471841"/>
                    </a:ext>
                  </a:extLst>
                </a:gridCol>
              </a:tblGrid>
              <a:tr h="847785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19518"/>
                  </a:ext>
                </a:extLst>
              </a:tr>
              <a:tr h="511687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62252"/>
                  </a:ext>
                </a:extLst>
              </a:tr>
            </a:tbl>
          </a:graphicData>
        </a:graphic>
      </p:graphicFrame>
      <p:grpSp>
        <p:nvGrpSpPr>
          <p:cNvPr id="3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71" y="864768"/>
            <a:ext cx="10806079" cy="97259"/>
            <a:chOff x="1140083" y="1172561"/>
            <a:chExt cx="8597398" cy="77379"/>
          </a:xfrm>
        </p:grpSpPr>
        <p:pic>
          <p:nvPicPr>
            <p:cNvPr id="33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7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Python - Windows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21871" y="1581325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종료</a:t>
            </a:r>
            <a:endParaRPr lang="ko-KR" altLang="en-US" sz="163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74869" y="1582709"/>
            <a:ext cx="3694061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 후 종료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6" t="17873" r="64169" b="32872"/>
          <a:stretch/>
        </p:blipFill>
        <p:spPr>
          <a:xfrm>
            <a:off x="2348180" y="2377112"/>
            <a:ext cx="3764492" cy="472705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302669" y="3181048"/>
            <a:ext cx="533400" cy="219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170" r="32224" b="18609"/>
          <a:stretch/>
        </p:blipFill>
        <p:spPr>
          <a:xfrm>
            <a:off x="7331869" y="2401178"/>
            <a:ext cx="3962400" cy="470299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170070" y="4162427"/>
            <a:ext cx="2133600" cy="1317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pic>
        <p:nvPicPr>
          <p:cNvPr id="26" name="Picture 4" descr="https://search.pstatic.net/sunny/?src=https%3A%2F%2Fi.pinimg.com%2Foriginals%2F9c%2F38%2Fae%2F9c38aed0e4f6dc2da96e72cdf225e14c.png&amp;type=sc960_83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t="34863" r="65558" b="33887"/>
          <a:stretch/>
        </p:blipFill>
        <p:spPr bwMode="auto">
          <a:xfrm>
            <a:off x="3674271" y="363275"/>
            <a:ext cx="501492" cy="5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07 / 56</a:t>
            </a:r>
            <a:endParaRPr lang="en-US" sz="2262" dirty="0"/>
          </a:p>
        </p:txBody>
      </p:sp>
      <p:sp>
        <p:nvSpPr>
          <p:cNvPr id="22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</a:t>
            </a:r>
            <a:r>
              <a:rPr lang="en-US" altLang="ko-KR" sz="1131" dirty="0" err="1">
                <a:solidFill>
                  <a:srgbClr val="494949"/>
                </a:solidFill>
                <a:latin typeface="THELuxGoL" pitchFamily="34" charset="0"/>
              </a:rPr>
              <a:t>Meterials</a:t>
            </a:r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 &amp; Methods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메인 메뉴 및 기능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06522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</TotalTime>
  <Words>2526</Words>
  <Application>Microsoft Office PowerPoint</Application>
  <PresentationFormat>사용자 지정</PresentationFormat>
  <Paragraphs>508</Paragraphs>
  <Slides>59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0" baseType="lpstr">
      <vt:lpstr>Bebas</vt:lpstr>
      <vt:lpstr>Noto Sans CJK KR Regular</vt:lpstr>
      <vt:lpstr>THELuxGoB</vt:lpstr>
      <vt:lpstr>THELuxGoL</vt:lpstr>
      <vt:lpstr>맑은 고딕</vt:lpstr>
      <vt:lpstr>바탕</vt:lpstr>
      <vt:lpstr>Arial</vt:lpstr>
      <vt:lpstr>Calibri</vt:lpstr>
      <vt:lpstr>Candara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iot</cp:lastModifiedBy>
  <cp:revision>234</cp:revision>
  <dcterms:created xsi:type="dcterms:W3CDTF">2024-03-19T10:20:34Z</dcterms:created>
  <dcterms:modified xsi:type="dcterms:W3CDTF">2024-04-03T07:57:48Z</dcterms:modified>
</cp:coreProperties>
</file>